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
      <p:font typeface="Averag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verage-regular.fntdata"/><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161df1c6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161df1c6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161df1c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161df1c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161df1c6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161df1c6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161df1c6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161df1c6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161df1c6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1161df1c6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161df1c6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1161df1c6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161df1c6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161df1c6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161df1c6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161df1c6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161df1c6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161df1c6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161df1c6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161df1c6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161df1c6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161df1c6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161df1c6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1161df1c6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1161df1c6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1161df1c6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161df1c6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161df1c6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161df1c6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161df1c6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161df1c6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1161df1c6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161df1c6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161df1c6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1161df1c6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1161df1c6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1161df1c6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1161df1c6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161df1c6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161df1c6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161df1c6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161df1c6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161df1c6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161df1c6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1161df1c6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1161df1c6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161df1c6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1161df1c6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161df1c6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161df1c6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161df1c6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1161df1c6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1161df1c6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1161df1c6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161df1c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161df1c6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161df1c6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1161df1c6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161df1c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1161df1c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 Id="rId4" Type="http://schemas.openxmlformats.org/officeDocument/2006/relationships/image" Target="../media/image7.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en.wikipedia.org/w/index.php?title=List_of_Falcon_9_and_Falcon_Heavy_launches&amp;oldid=1027686922" TargetMode="External"/><Relationship Id="rId4" Type="http://schemas.openxmlformats.org/officeDocument/2006/relationships/image" Target="../media/image3.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4100">
                <a:solidFill>
                  <a:srgbClr val="FFFFFF"/>
                </a:solidFill>
                <a:latin typeface="Arial"/>
                <a:ea typeface="Arial"/>
                <a:cs typeface="Arial"/>
                <a:sym typeface="Arial"/>
              </a:rPr>
              <a:t>Applied Data Science Capstone</a:t>
            </a:r>
            <a:endParaRPr b="1" sz="4100">
              <a:solidFill>
                <a:srgbClr val="FFFFFF"/>
              </a:solidFill>
              <a:latin typeface="Arial"/>
              <a:ea typeface="Arial"/>
              <a:cs typeface="Arial"/>
              <a:sym typeface="Arial"/>
            </a:endParaRPr>
          </a:p>
          <a:p>
            <a:pPr indent="0" lvl="0" marL="0" rtl="0" algn="l">
              <a:spcBef>
                <a:spcPts val="0"/>
              </a:spcBef>
              <a:spcAft>
                <a:spcPts val="0"/>
              </a:spcAft>
              <a:buNone/>
            </a:pPr>
            <a:r>
              <a:t/>
            </a:r>
            <a:endParaRPr sz="3600"/>
          </a:p>
        </p:txBody>
      </p:sp>
      <p:sp>
        <p:nvSpPr>
          <p:cNvPr id="229" name="Google Shape;229;p17"/>
          <p:cNvSpPr txBox="1"/>
          <p:nvPr>
            <p:ph idx="1" type="subTitle"/>
          </p:nvPr>
        </p:nvSpPr>
        <p:spPr>
          <a:xfrm>
            <a:off x="6665700" y="3125600"/>
            <a:ext cx="2417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Michael Martirosian</a:t>
            </a:r>
            <a:endParaRPr/>
          </a:p>
        </p:txBody>
      </p:sp>
      <p:pic>
        <p:nvPicPr>
          <p:cNvPr id="230" name="Google Shape;230;p17"/>
          <p:cNvPicPr preferRelativeResize="0"/>
          <p:nvPr/>
        </p:nvPicPr>
        <p:blipFill>
          <a:blip r:embed="rId3">
            <a:alphaModFix/>
          </a:blip>
          <a:stretch>
            <a:fillRect/>
          </a:stretch>
        </p:blipFill>
        <p:spPr>
          <a:xfrm>
            <a:off x="6352925" y="3879475"/>
            <a:ext cx="2729875" cy="1201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100"/>
              <a:t>Methodology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Pt.3 Data Visualization</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13" name="Google Shape;313;p26"/>
          <p:cNvSpPr txBox="1"/>
          <p:nvPr>
            <p:ph idx="1" type="body"/>
          </p:nvPr>
        </p:nvSpPr>
        <p:spPr>
          <a:xfrm>
            <a:off x="-368400" y="1055025"/>
            <a:ext cx="8507700" cy="2177100"/>
          </a:xfrm>
          <a:prstGeom prst="rect">
            <a:avLst/>
          </a:prstGeom>
        </p:spPr>
        <p:txBody>
          <a:bodyPr anchorCtr="0" anchor="t" bIns="91425" lIns="91425" spcFirstLastPara="1" rIns="91425" wrap="square" tIns="91425">
            <a:noAutofit/>
          </a:bodyPr>
          <a:lstStyle/>
          <a:p>
            <a:pPr indent="0" lvl="0" marL="1371600" rtl="0" algn="just">
              <a:spcBef>
                <a:spcPts val="1200"/>
              </a:spcBef>
              <a:spcAft>
                <a:spcPts val="0"/>
              </a:spcAft>
              <a:buNone/>
            </a:pPr>
            <a:r>
              <a:rPr b="1" lang="en-GB" sz="1500">
                <a:latin typeface="Arial"/>
                <a:ea typeface="Arial"/>
                <a:cs typeface="Arial"/>
                <a:sym typeface="Arial"/>
              </a:rPr>
              <a:t>Matplotlib and Seaborn</a:t>
            </a:r>
            <a:endParaRPr b="1" sz="1500">
              <a:latin typeface="Arial"/>
              <a:ea typeface="Arial"/>
              <a:cs typeface="Arial"/>
              <a:sym typeface="Arial"/>
            </a:endParaRPr>
          </a:p>
          <a:p>
            <a:pPr indent="-304800" lvl="3" marL="1828800" rtl="0" algn="l">
              <a:spcBef>
                <a:spcPts val="1600"/>
              </a:spcBef>
              <a:spcAft>
                <a:spcPts val="0"/>
              </a:spcAft>
              <a:buClr>
                <a:schemeClr val="lt1"/>
              </a:buClr>
              <a:buSzPts val="1200"/>
              <a:buFont typeface="Arial"/>
              <a:buAutoNum type="arabicPeriod"/>
            </a:pPr>
            <a:r>
              <a:rPr lang="en-GB" sz="1200">
                <a:latin typeface="Arial"/>
                <a:ea typeface="Arial"/>
                <a:cs typeface="Arial"/>
                <a:sym typeface="Arial"/>
              </a:rPr>
              <a:t>Functions from the Matplotlib and Seaborn libraries are used to visualize the data through scatterplots, bar charts, and line charts.</a:t>
            </a:r>
            <a:endParaRPr sz="1200">
              <a:latin typeface="Arial"/>
              <a:ea typeface="Arial"/>
              <a:cs typeface="Arial"/>
              <a:sym typeface="Arial"/>
            </a:endParaRPr>
          </a:p>
          <a:p>
            <a:pPr indent="-304800" lvl="3" marL="1828800" rtl="0" algn="l">
              <a:spcBef>
                <a:spcPts val="0"/>
              </a:spcBef>
              <a:spcAft>
                <a:spcPts val="0"/>
              </a:spcAft>
              <a:buClr>
                <a:schemeClr val="lt1"/>
              </a:buClr>
              <a:buSzPts val="1200"/>
              <a:buFont typeface="Arial"/>
              <a:buAutoNum type="arabicPeriod"/>
            </a:pPr>
            <a:r>
              <a:rPr lang="en-GB" sz="1200">
                <a:latin typeface="Arial"/>
                <a:ea typeface="Arial"/>
                <a:cs typeface="Arial"/>
                <a:sym typeface="Arial"/>
              </a:rPr>
              <a:t>The plots and charts are used to understand more about the relationships between several features, such as:</a:t>
            </a:r>
            <a:endParaRPr sz="1200">
              <a:latin typeface="Arial"/>
              <a:ea typeface="Arial"/>
              <a:cs typeface="Arial"/>
              <a:sym typeface="Arial"/>
            </a:endParaRPr>
          </a:p>
          <a:p>
            <a:pPr indent="-301625" lvl="4" marL="2286000" rtl="0" algn="l">
              <a:spcBef>
                <a:spcPts val="0"/>
              </a:spcBef>
              <a:spcAft>
                <a:spcPts val="0"/>
              </a:spcAft>
              <a:buClr>
                <a:schemeClr val="lt1"/>
              </a:buClr>
              <a:buSzPts val="1150"/>
              <a:buFont typeface="Arial"/>
              <a:buAutoNum type="alphaLcPeriod"/>
            </a:pPr>
            <a:r>
              <a:rPr lang="en-GB" sz="1150">
                <a:latin typeface="Arial"/>
                <a:ea typeface="Arial"/>
                <a:cs typeface="Arial"/>
                <a:sym typeface="Arial"/>
              </a:rPr>
              <a:t>The relationship between flight number and launch site</a:t>
            </a:r>
            <a:endParaRPr sz="1150">
              <a:latin typeface="Arial"/>
              <a:ea typeface="Arial"/>
              <a:cs typeface="Arial"/>
              <a:sym typeface="Arial"/>
            </a:endParaRPr>
          </a:p>
          <a:p>
            <a:pPr indent="-301625" lvl="4" marL="2286000" rtl="0" algn="l">
              <a:spcBef>
                <a:spcPts val="0"/>
              </a:spcBef>
              <a:spcAft>
                <a:spcPts val="0"/>
              </a:spcAft>
              <a:buClr>
                <a:schemeClr val="lt1"/>
              </a:buClr>
              <a:buSzPts val="1150"/>
              <a:buFont typeface="Arial"/>
              <a:buAutoNum type="alphaLcPeriod"/>
            </a:pPr>
            <a:r>
              <a:rPr lang="en-GB" sz="1150">
                <a:latin typeface="Arial"/>
                <a:ea typeface="Arial"/>
                <a:cs typeface="Arial"/>
                <a:sym typeface="Arial"/>
              </a:rPr>
              <a:t>The relationship between payload mass and launch site</a:t>
            </a:r>
            <a:endParaRPr sz="1150">
              <a:latin typeface="Arial"/>
              <a:ea typeface="Arial"/>
              <a:cs typeface="Arial"/>
              <a:sym typeface="Arial"/>
            </a:endParaRPr>
          </a:p>
          <a:p>
            <a:pPr indent="-301625" lvl="4" marL="2286000" rtl="0" algn="l">
              <a:spcBef>
                <a:spcPts val="0"/>
              </a:spcBef>
              <a:spcAft>
                <a:spcPts val="0"/>
              </a:spcAft>
              <a:buClr>
                <a:schemeClr val="lt1"/>
              </a:buClr>
              <a:buSzPts val="1150"/>
              <a:buFont typeface="Arial"/>
              <a:buAutoNum type="alphaLcPeriod"/>
            </a:pPr>
            <a:r>
              <a:rPr lang="en-GB" sz="1150">
                <a:latin typeface="Arial"/>
                <a:ea typeface="Arial"/>
                <a:cs typeface="Arial"/>
                <a:sym typeface="Arial"/>
              </a:rPr>
              <a:t>The relationship between success</a:t>
            </a:r>
            <a:r>
              <a:rPr lang="en-GB" sz="1150">
                <a:latin typeface="Arial"/>
                <a:ea typeface="Arial"/>
                <a:cs typeface="Arial"/>
                <a:sym typeface="Arial"/>
              </a:rPr>
              <a:t> </a:t>
            </a:r>
            <a:r>
              <a:rPr lang="en-GB" sz="1150">
                <a:latin typeface="Arial"/>
                <a:ea typeface="Arial"/>
                <a:cs typeface="Arial"/>
                <a:sym typeface="Arial"/>
              </a:rPr>
              <a:t>rate and orbit type</a:t>
            </a:r>
            <a:endParaRPr sz="500"/>
          </a:p>
          <a:p>
            <a:pPr indent="0" lvl="0" marL="0" rtl="0" algn="l">
              <a:lnSpc>
                <a:spcPct val="100000"/>
              </a:lnSpc>
              <a:spcBef>
                <a:spcPts val="2000"/>
              </a:spcBef>
              <a:spcAft>
                <a:spcPts val="0"/>
              </a:spcAft>
              <a:buNone/>
            </a:pPr>
            <a:r>
              <a:t/>
            </a:r>
            <a:endParaRPr sz="300"/>
          </a:p>
          <a:p>
            <a:pPr indent="0" lvl="0" marL="0" rtl="0" algn="l">
              <a:lnSpc>
                <a:spcPct val="100000"/>
              </a:lnSpc>
              <a:spcBef>
                <a:spcPts val="1600"/>
              </a:spcBef>
              <a:spcAft>
                <a:spcPts val="1600"/>
              </a:spcAft>
              <a:buNone/>
            </a:pPr>
            <a:r>
              <a:t/>
            </a:r>
            <a:endParaRPr sz="300"/>
          </a:p>
        </p:txBody>
      </p:sp>
      <p:pic>
        <p:nvPicPr>
          <p:cNvPr id="314" name="Google Shape;314;p26"/>
          <p:cNvPicPr preferRelativeResize="0"/>
          <p:nvPr/>
        </p:nvPicPr>
        <p:blipFill>
          <a:blip r:embed="rId3">
            <a:alphaModFix/>
          </a:blip>
          <a:stretch>
            <a:fillRect/>
          </a:stretch>
        </p:blipFill>
        <p:spPr>
          <a:xfrm>
            <a:off x="7812550" y="0"/>
            <a:ext cx="1331450" cy="586001"/>
          </a:xfrm>
          <a:prstGeom prst="rect">
            <a:avLst/>
          </a:prstGeom>
          <a:noFill/>
          <a:ln>
            <a:noFill/>
          </a:ln>
        </p:spPr>
      </p:pic>
      <p:sp>
        <p:nvSpPr>
          <p:cNvPr id="315" name="Google Shape;315;p26"/>
          <p:cNvSpPr txBox="1"/>
          <p:nvPr/>
        </p:nvSpPr>
        <p:spPr>
          <a:xfrm>
            <a:off x="-331700" y="3134800"/>
            <a:ext cx="7777800" cy="23949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1200"/>
              </a:spcBef>
              <a:spcAft>
                <a:spcPts val="0"/>
              </a:spcAft>
              <a:buNone/>
            </a:pPr>
            <a:r>
              <a:rPr b="1" lang="en-GB" sz="1500">
                <a:solidFill>
                  <a:schemeClr val="lt1"/>
                </a:solidFill>
              </a:rPr>
              <a:t>Folium</a:t>
            </a:r>
            <a:endParaRPr b="1" sz="1500">
              <a:solidFill>
                <a:schemeClr val="lt1"/>
              </a:solidFill>
            </a:endParaRPr>
          </a:p>
          <a:p>
            <a:pPr indent="-304800" lvl="3" marL="1828800" rtl="0" algn="l">
              <a:lnSpc>
                <a:spcPct val="115000"/>
              </a:lnSpc>
              <a:spcBef>
                <a:spcPts val="1600"/>
              </a:spcBef>
              <a:spcAft>
                <a:spcPts val="0"/>
              </a:spcAft>
              <a:buClr>
                <a:schemeClr val="lt1"/>
              </a:buClr>
              <a:buSzPts val="1200"/>
              <a:buAutoNum type="arabicPeriod"/>
            </a:pPr>
            <a:r>
              <a:rPr lang="en-GB" sz="1200">
                <a:solidFill>
                  <a:schemeClr val="lt1"/>
                </a:solidFill>
              </a:rPr>
              <a:t>Functions from the Folium libraries are used to visualize the data through interactive maps.</a:t>
            </a:r>
            <a:endParaRPr sz="1200">
              <a:solidFill>
                <a:schemeClr val="lt1"/>
              </a:solidFill>
            </a:endParaRPr>
          </a:p>
          <a:p>
            <a:pPr indent="-304800" lvl="3" marL="1828800" rtl="0" algn="l">
              <a:lnSpc>
                <a:spcPct val="115000"/>
              </a:lnSpc>
              <a:spcBef>
                <a:spcPts val="0"/>
              </a:spcBef>
              <a:spcAft>
                <a:spcPts val="0"/>
              </a:spcAft>
              <a:buClr>
                <a:schemeClr val="lt1"/>
              </a:buClr>
              <a:buSzPts val="1200"/>
              <a:buAutoNum type="arabicPeriod"/>
            </a:pPr>
            <a:r>
              <a:rPr lang="en-GB" sz="1200">
                <a:solidFill>
                  <a:schemeClr val="lt1"/>
                </a:solidFill>
              </a:rPr>
              <a:t>The Folium library is used to:</a:t>
            </a:r>
            <a:endParaRPr sz="1200">
              <a:solidFill>
                <a:schemeClr val="lt1"/>
              </a:solidFill>
            </a:endParaRPr>
          </a:p>
          <a:p>
            <a:pPr indent="-298450" lvl="4" marL="2286000" rtl="0" algn="l">
              <a:lnSpc>
                <a:spcPct val="115000"/>
              </a:lnSpc>
              <a:spcBef>
                <a:spcPts val="0"/>
              </a:spcBef>
              <a:spcAft>
                <a:spcPts val="0"/>
              </a:spcAft>
              <a:buClr>
                <a:schemeClr val="lt1"/>
              </a:buClr>
              <a:buSzPts val="1100"/>
              <a:buAutoNum type="alphaLcPeriod"/>
            </a:pPr>
            <a:r>
              <a:rPr lang="en-GB" sz="1100">
                <a:solidFill>
                  <a:schemeClr val="lt1"/>
                </a:solidFill>
              </a:rPr>
              <a:t>Mark all launch sites on a map</a:t>
            </a:r>
            <a:endParaRPr sz="1100">
              <a:solidFill>
                <a:schemeClr val="lt1"/>
              </a:solidFill>
            </a:endParaRPr>
          </a:p>
          <a:p>
            <a:pPr indent="-298450" lvl="4" marL="2286000" rtl="0" algn="l">
              <a:lnSpc>
                <a:spcPct val="115000"/>
              </a:lnSpc>
              <a:spcBef>
                <a:spcPts val="0"/>
              </a:spcBef>
              <a:spcAft>
                <a:spcPts val="0"/>
              </a:spcAft>
              <a:buClr>
                <a:schemeClr val="lt1"/>
              </a:buClr>
              <a:buSzPts val="1100"/>
              <a:buAutoNum type="alphaLcPeriod"/>
            </a:pPr>
            <a:r>
              <a:rPr lang="en-GB" sz="1100">
                <a:solidFill>
                  <a:schemeClr val="lt1"/>
                </a:solidFill>
              </a:rPr>
              <a:t>Mark the succeeded launches and failed launches for each site on the map</a:t>
            </a:r>
            <a:endParaRPr sz="1100">
              <a:solidFill>
                <a:schemeClr val="lt1"/>
              </a:solidFill>
            </a:endParaRPr>
          </a:p>
          <a:p>
            <a:pPr indent="-298450" lvl="4" marL="2286000" rtl="0" algn="l">
              <a:lnSpc>
                <a:spcPct val="115000"/>
              </a:lnSpc>
              <a:spcBef>
                <a:spcPts val="0"/>
              </a:spcBef>
              <a:spcAft>
                <a:spcPts val="0"/>
              </a:spcAft>
              <a:buClr>
                <a:schemeClr val="lt1"/>
              </a:buClr>
              <a:buSzPts val="1100"/>
              <a:buAutoNum type="alphaLcPeriod"/>
            </a:pPr>
            <a:r>
              <a:rPr lang="en-GB" sz="1100">
                <a:solidFill>
                  <a:schemeClr val="lt1"/>
                </a:solidFill>
              </a:rPr>
              <a:t>Mark the distances between a launch site to its proximities such as the nearest city, railway, or highway</a:t>
            </a:r>
            <a:endParaRPr sz="1100">
              <a:solidFill>
                <a:schemeClr val="lt1"/>
              </a:solidFill>
            </a:endParaRPr>
          </a:p>
          <a:p>
            <a:pPr indent="0" lvl="0" marL="1371600" rtl="0" algn="l">
              <a:lnSpc>
                <a:spcPct val="115000"/>
              </a:lnSpc>
              <a:spcBef>
                <a:spcPts val="1200"/>
              </a:spcBef>
              <a:spcAft>
                <a:spcPts val="1200"/>
              </a:spcAft>
              <a:buNone/>
            </a:pPr>
            <a:r>
              <a:t/>
            </a:r>
            <a:endParaRPr b="1" sz="1100">
              <a:solidFill>
                <a:schemeClr val="lt1"/>
              </a:solidFill>
            </a:endParaRPr>
          </a:p>
        </p:txBody>
      </p:sp>
      <p:pic>
        <p:nvPicPr>
          <p:cNvPr id="316" name="Google Shape;316;p26"/>
          <p:cNvPicPr preferRelativeResize="0"/>
          <p:nvPr/>
        </p:nvPicPr>
        <p:blipFill>
          <a:blip r:embed="rId4">
            <a:alphaModFix/>
          </a:blip>
          <a:stretch>
            <a:fillRect/>
          </a:stretch>
        </p:blipFill>
        <p:spPr>
          <a:xfrm>
            <a:off x="5971600" y="2527050"/>
            <a:ext cx="3117974" cy="1149600"/>
          </a:xfrm>
          <a:prstGeom prst="rect">
            <a:avLst/>
          </a:prstGeom>
          <a:noFill/>
          <a:ln>
            <a:noFill/>
          </a:ln>
        </p:spPr>
      </p:pic>
      <p:pic>
        <p:nvPicPr>
          <p:cNvPr id="317" name="Google Shape;317;p26"/>
          <p:cNvPicPr preferRelativeResize="0"/>
          <p:nvPr/>
        </p:nvPicPr>
        <p:blipFill>
          <a:blip r:embed="rId5">
            <a:alphaModFix/>
          </a:blip>
          <a:stretch>
            <a:fillRect/>
          </a:stretch>
        </p:blipFill>
        <p:spPr>
          <a:xfrm rot="-5400000">
            <a:off x="-1283775" y="2607850"/>
            <a:ext cx="3510650" cy="106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t>Methodology</a:t>
            </a:r>
            <a:r>
              <a:rPr lang="en-GB" sz="2100"/>
              <a:t>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Pt.3 </a:t>
            </a:r>
            <a:r>
              <a:rPr b="1" lang="en-GB" sz="1200">
                <a:solidFill>
                  <a:srgbClr val="FFFFFF"/>
                </a:solidFill>
                <a:latin typeface="Arial"/>
                <a:ea typeface="Arial"/>
                <a:cs typeface="Arial"/>
                <a:sym typeface="Arial"/>
              </a:rPr>
              <a:t>Data Visualization</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23" name="Google Shape;323;p27"/>
          <p:cNvSpPr txBox="1"/>
          <p:nvPr>
            <p:ph idx="1" type="body"/>
          </p:nvPr>
        </p:nvSpPr>
        <p:spPr>
          <a:xfrm>
            <a:off x="-1522225" y="1194075"/>
            <a:ext cx="9640500" cy="2177100"/>
          </a:xfrm>
          <a:prstGeom prst="rect">
            <a:avLst/>
          </a:prstGeom>
        </p:spPr>
        <p:txBody>
          <a:bodyPr anchorCtr="0" anchor="t" bIns="91425" lIns="91425" spcFirstLastPara="1" rIns="91425" wrap="square" tIns="91425">
            <a:noAutofit/>
          </a:bodyPr>
          <a:lstStyle/>
          <a:p>
            <a:pPr indent="0" lvl="0" marL="2286000" rtl="0" algn="ctr">
              <a:spcBef>
                <a:spcPts val="1200"/>
              </a:spcBef>
              <a:spcAft>
                <a:spcPts val="0"/>
              </a:spcAft>
              <a:buNone/>
            </a:pPr>
            <a:r>
              <a:rPr b="1" lang="en-GB" sz="1500">
                <a:latin typeface="Arial"/>
                <a:ea typeface="Arial"/>
                <a:cs typeface="Arial"/>
                <a:sym typeface="Arial"/>
              </a:rPr>
              <a:t>Dash</a:t>
            </a:r>
            <a:endParaRPr b="1" sz="1500">
              <a:latin typeface="Arial"/>
              <a:ea typeface="Arial"/>
              <a:cs typeface="Arial"/>
              <a:sym typeface="Arial"/>
            </a:endParaRPr>
          </a:p>
          <a:p>
            <a:pPr indent="-304800" lvl="5" marL="2743200" rtl="0" algn="l">
              <a:spcBef>
                <a:spcPts val="1600"/>
              </a:spcBef>
              <a:spcAft>
                <a:spcPts val="0"/>
              </a:spcAft>
              <a:buClr>
                <a:schemeClr val="lt1"/>
              </a:buClr>
              <a:buSzPts val="1200"/>
              <a:buFont typeface="Arial"/>
              <a:buAutoNum type="romanLcPeriod"/>
            </a:pPr>
            <a:r>
              <a:rPr b="1" lang="en-GB" sz="1200">
                <a:latin typeface="Arial"/>
                <a:ea typeface="Arial"/>
                <a:cs typeface="Arial"/>
                <a:sym typeface="Arial"/>
              </a:rPr>
              <a:t>Functions from Dash are used to generate an interactive site where we can toggle the input using a dropdown menu and a range slider.</a:t>
            </a:r>
            <a:endParaRPr b="1" sz="1200">
              <a:latin typeface="Arial"/>
              <a:ea typeface="Arial"/>
              <a:cs typeface="Arial"/>
              <a:sym typeface="Arial"/>
            </a:endParaRPr>
          </a:p>
          <a:p>
            <a:pPr indent="-304800" lvl="5" marL="2743200" rtl="0" algn="l">
              <a:spcBef>
                <a:spcPts val="0"/>
              </a:spcBef>
              <a:spcAft>
                <a:spcPts val="0"/>
              </a:spcAft>
              <a:buClr>
                <a:schemeClr val="lt1"/>
              </a:buClr>
              <a:buSzPts val="1200"/>
              <a:buFont typeface="Arial"/>
              <a:buAutoNum type="romanLcPeriod"/>
            </a:pPr>
            <a:r>
              <a:rPr b="1" lang="en-GB" sz="1200">
                <a:latin typeface="Arial"/>
                <a:ea typeface="Arial"/>
                <a:cs typeface="Arial"/>
                <a:sym typeface="Arial"/>
              </a:rPr>
              <a:t>Using a pie chart and a scatterplot, the interactive site shows:</a:t>
            </a:r>
            <a:endParaRPr b="1" sz="1200">
              <a:latin typeface="Arial"/>
              <a:ea typeface="Arial"/>
              <a:cs typeface="Arial"/>
              <a:sym typeface="Arial"/>
            </a:endParaRPr>
          </a:p>
          <a:p>
            <a:pPr indent="-304800" lvl="6" marL="3200400" rtl="0" algn="l">
              <a:spcBef>
                <a:spcPts val="0"/>
              </a:spcBef>
              <a:spcAft>
                <a:spcPts val="0"/>
              </a:spcAft>
              <a:buClr>
                <a:schemeClr val="lt1"/>
              </a:buClr>
              <a:buSzPts val="1200"/>
              <a:buFont typeface="Arial"/>
              <a:buAutoNum type="arabicPeriod"/>
            </a:pPr>
            <a:r>
              <a:rPr b="1" lang="en-GB" sz="1200">
                <a:latin typeface="Arial"/>
                <a:ea typeface="Arial"/>
                <a:cs typeface="Arial"/>
                <a:sym typeface="Arial"/>
              </a:rPr>
              <a:t>The total success launches from each launch site</a:t>
            </a:r>
            <a:endParaRPr b="1" sz="1200">
              <a:latin typeface="Arial"/>
              <a:ea typeface="Arial"/>
              <a:cs typeface="Arial"/>
              <a:sym typeface="Arial"/>
            </a:endParaRPr>
          </a:p>
          <a:p>
            <a:pPr indent="-304800" lvl="6" marL="3200400" rtl="0" algn="l">
              <a:spcBef>
                <a:spcPts val="0"/>
              </a:spcBef>
              <a:spcAft>
                <a:spcPts val="0"/>
              </a:spcAft>
              <a:buClr>
                <a:schemeClr val="lt1"/>
              </a:buClr>
              <a:buSzPts val="1200"/>
              <a:buFont typeface="Arial"/>
              <a:buAutoNum type="arabicPeriod"/>
            </a:pPr>
            <a:r>
              <a:rPr b="1" lang="en-GB" sz="1200">
                <a:latin typeface="Arial"/>
                <a:ea typeface="Arial"/>
                <a:cs typeface="Arial"/>
                <a:sym typeface="Arial"/>
              </a:rPr>
              <a:t>The correlation between payload mass and mission outcome (success or failure) for each launch site</a:t>
            </a:r>
            <a:endParaRPr b="1" sz="1200">
              <a:latin typeface="Arial"/>
              <a:ea typeface="Arial"/>
              <a:cs typeface="Arial"/>
              <a:sym typeface="Arial"/>
            </a:endParaRPr>
          </a:p>
          <a:p>
            <a:pPr indent="0" lvl="0" marL="2286000" rtl="0" algn="l">
              <a:spcBef>
                <a:spcPts val="1200"/>
              </a:spcBef>
              <a:spcAft>
                <a:spcPts val="0"/>
              </a:spcAft>
              <a:buNone/>
            </a:pPr>
            <a:r>
              <a:t/>
            </a:r>
            <a:endParaRPr b="1" sz="1500">
              <a:latin typeface="Arial"/>
              <a:ea typeface="Arial"/>
              <a:cs typeface="Arial"/>
              <a:sym typeface="Arial"/>
            </a:endParaRPr>
          </a:p>
          <a:p>
            <a:pPr indent="0" lvl="0" marL="0" rtl="0" algn="l">
              <a:lnSpc>
                <a:spcPct val="100000"/>
              </a:lnSpc>
              <a:spcBef>
                <a:spcPts val="2000"/>
              </a:spcBef>
              <a:spcAft>
                <a:spcPts val="0"/>
              </a:spcAft>
              <a:buNone/>
            </a:pPr>
            <a:r>
              <a:t/>
            </a:r>
            <a:endParaRPr sz="300"/>
          </a:p>
          <a:p>
            <a:pPr indent="0" lvl="0" marL="0" rtl="0" algn="l">
              <a:lnSpc>
                <a:spcPct val="100000"/>
              </a:lnSpc>
              <a:spcBef>
                <a:spcPts val="1600"/>
              </a:spcBef>
              <a:spcAft>
                <a:spcPts val="1600"/>
              </a:spcAft>
              <a:buNone/>
            </a:pPr>
            <a:r>
              <a:t/>
            </a:r>
            <a:endParaRPr sz="300"/>
          </a:p>
        </p:txBody>
      </p:sp>
      <p:pic>
        <p:nvPicPr>
          <p:cNvPr id="324" name="Google Shape;324;p27"/>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25" name="Google Shape;325;p27"/>
          <p:cNvPicPr preferRelativeResize="0"/>
          <p:nvPr/>
        </p:nvPicPr>
        <p:blipFill>
          <a:blip r:embed="rId4">
            <a:alphaModFix/>
          </a:blip>
          <a:stretch>
            <a:fillRect/>
          </a:stretch>
        </p:blipFill>
        <p:spPr>
          <a:xfrm>
            <a:off x="2962275" y="3079150"/>
            <a:ext cx="5278025" cy="180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t>Methodology</a:t>
            </a:r>
            <a:r>
              <a:rPr lang="en-GB" sz="2100"/>
              <a:t>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Pt.4 </a:t>
            </a:r>
            <a:r>
              <a:rPr b="1" lang="en-GB" sz="1200">
                <a:solidFill>
                  <a:srgbClr val="FFFFFF"/>
                </a:solidFill>
                <a:latin typeface="Arial"/>
                <a:ea typeface="Arial"/>
                <a:cs typeface="Arial"/>
                <a:sym typeface="Arial"/>
              </a:rPr>
              <a:t>Machine Learning Prediction</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31" name="Google Shape;331;p28"/>
          <p:cNvSpPr txBox="1"/>
          <p:nvPr>
            <p:ph idx="1" type="body"/>
          </p:nvPr>
        </p:nvSpPr>
        <p:spPr>
          <a:xfrm>
            <a:off x="2133850" y="1360875"/>
            <a:ext cx="9640500" cy="2177100"/>
          </a:xfrm>
          <a:prstGeom prst="rect">
            <a:avLst/>
          </a:prstGeom>
        </p:spPr>
        <p:txBody>
          <a:bodyPr anchorCtr="0" anchor="t" bIns="91425" lIns="91425" spcFirstLastPara="1" rIns="91425" wrap="square" tIns="91425">
            <a:noAutofit/>
          </a:bodyPr>
          <a:lstStyle/>
          <a:p>
            <a:pPr indent="-285750" lvl="0" marL="457200" rtl="0" algn="l">
              <a:spcBef>
                <a:spcPts val="1200"/>
              </a:spcBef>
              <a:spcAft>
                <a:spcPts val="0"/>
              </a:spcAft>
              <a:buSzPts val="900"/>
              <a:buFont typeface="Arial"/>
              <a:buChar char="●"/>
            </a:pPr>
            <a:r>
              <a:rPr b="1" lang="en-GB" sz="900">
                <a:latin typeface="Arial"/>
                <a:ea typeface="Arial"/>
                <a:cs typeface="Arial"/>
                <a:sym typeface="Arial"/>
              </a:rPr>
              <a:t>Functions from the Scikit-learn library are used to create our machine learning models.</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The machine learning prediction phase include the following steps:</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Standardizing the data</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Splitting the data into training and test data</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Creating machine learning models, which include:</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Logistic regression</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Support vector machine (SVM)</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Decision tree</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K nearest neighbors (KNN)</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Fit the models on the training set </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Find the best combination of hyperparameters for each mode</a:t>
            </a:r>
            <a:r>
              <a:rPr b="1" lang="en-GB" sz="900">
                <a:latin typeface="Arial"/>
                <a:ea typeface="Arial"/>
                <a:cs typeface="Arial"/>
                <a:sym typeface="Arial"/>
              </a:rPr>
              <a:t>l</a:t>
            </a:r>
            <a:endParaRPr b="1" sz="900">
              <a:latin typeface="Arial"/>
              <a:ea typeface="Arial"/>
              <a:cs typeface="Arial"/>
              <a:sym typeface="Arial"/>
            </a:endParaRPr>
          </a:p>
          <a:p>
            <a:pPr indent="-285750" lvl="0" marL="457200" rtl="0" algn="l">
              <a:spcBef>
                <a:spcPts val="0"/>
              </a:spcBef>
              <a:spcAft>
                <a:spcPts val="0"/>
              </a:spcAft>
              <a:buSzPts val="900"/>
              <a:buFont typeface="Arial"/>
              <a:buChar char="●"/>
            </a:pPr>
            <a:r>
              <a:rPr b="1" lang="en-GB" sz="900">
                <a:latin typeface="Arial"/>
                <a:ea typeface="Arial"/>
                <a:cs typeface="Arial"/>
                <a:sym typeface="Arial"/>
              </a:rPr>
              <a:t>Evaluate the models based on their accuracy scores and confusion matrix</a:t>
            </a:r>
            <a:endParaRPr b="1" sz="900">
              <a:latin typeface="Arial"/>
              <a:ea typeface="Arial"/>
              <a:cs typeface="Arial"/>
              <a:sym typeface="Arial"/>
            </a:endParaRPr>
          </a:p>
          <a:p>
            <a:pPr indent="0" lvl="0" marL="2743200" rtl="0" algn="l">
              <a:spcBef>
                <a:spcPts val="1200"/>
              </a:spcBef>
              <a:spcAft>
                <a:spcPts val="0"/>
              </a:spcAft>
              <a:buNone/>
            </a:pPr>
            <a:r>
              <a:t/>
            </a:r>
            <a:endParaRPr b="1" sz="1500">
              <a:latin typeface="Arial"/>
              <a:ea typeface="Arial"/>
              <a:cs typeface="Arial"/>
              <a:sym typeface="Arial"/>
            </a:endParaRPr>
          </a:p>
          <a:p>
            <a:pPr indent="0" lvl="0" marL="2286000" rtl="0" algn="l">
              <a:spcBef>
                <a:spcPts val="1200"/>
              </a:spcBef>
              <a:spcAft>
                <a:spcPts val="0"/>
              </a:spcAft>
              <a:buNone/>
            </a:pPr>
            <a:r>
              <a:t/>
            </a:r>
            <a:endParaRPr b="1" sz="1500">
              <a:latin typeface="Arial"/>
              <a:ea typeface="Arial"/>
              <a:cs typeface="Arial"/>
              <a:sym typeface="Arial"/>
            </a:endParaRPr>
          </a:p>
          <a:p>
            <a:pPr indent="0" lvl="0" marL="0" rtl="0" algn="l">
              <a:lnSpc>
                <a:spcPct val="100000"/>
              </a:lnSpc>
              <a:spcBef>
                <a:spcPts val="2000"/>
              </a:spcBef>
              <a:spcAft>
                <a:spcPts val="0"/>
              </a:spcAft>
              <a:buNone/>
            </a:pPr>
            <a:r>
              <a:t/>
            </a:r>
            <a:endParaRPr sz="300"/>
          </a:p>
          <a:p>
            <a:pPr indent="0" lvl="0" marL="0" rtl="0" algn="l">
              <a:lnSpc>
                <a:spcPct val="100000"/>
              </a:lnSpc>
              <a:spcBef>
                <a:spcPts val="1600"/>
              </a:spcBef>
              <a:spcAft>
                <a:spcPts val="1600"/>
              </a:spcAft>
              <a:buNone/>
            </a:pPr>
            <a:r>
              <a:t/>
            </a:r>
            <a:endParaRPr sz="300"/>
          </a:p>
        </p:txBody>
      </p:sp>
      <p:pic>
        <p:nvPicPr>
          <p:cNvPr id="332" name="Google Shape;332;p28"/>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33" name="Google Shape;333;p28"/>
          <p:cNvPicPr preferRelativeResize="0"/>
          <p:nvPr/>
        </p:nvPicPr>
        <p:blipFill>
          <a:blip r:embed="rId4">
            <a:alphaModFix/>
          </a:blip>
          <a:stretch>
            <a:fillRect/>
          </a:stretch>
        </p:blipFill>
        <p:spPr>
          <a:xfrm>
            <a:off x="0" y="3843725"/>
            <a:ext cx="2208976" cy="118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2900"/>
          </a:p>
        </p:txBody>
      </p:sp>
      <p:sp>
        <p:nvSpPr>
          <p:cNvPr id="339" name="Google Shape;339;p29"/>
          <p:cNvSpPr txBox="1"/>
          <p:nvPr>
            <p:ph idx="1" type="body"/>
          </p:nvPr>
        </p:nvSpPr>
        <p:spPr>
          <a:xfrm>
            <a:off x="62525" y="1791825"/>
            <a:ext cx="8632800" cy="21771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chemeClr val="lt1"/>
              </a:buClr>
              <a:buSzPts val="1300"/>
              <a:buFont typeface="Arial"/>
              <a:buChar char="●"/>
            </a:pPr>
            <a:r>
              <a:rPr lang="en-GB">
                <a:latin typeface="Arial"/>
                <a:ea typeface="Arial"/>
                <a:cs typeface="Arial"/>
                <a:sym typeface="Arial"/>
              </a:rPr>
              <a:t>The results are split into 5 sections:</a:t>
            </a:r>
            <a:endParaRPr>
              <a:latin typeface="Arial"/>
              <a:ea typeface="Arial"/>
              <a:cs typeface="Arial"/>
              <a:sym typeface="Arial"/>
            </a:endParaRPr>
          </a:p>
          <a:p>
            <a:pPr indent="-292100" lvl="1" marL="914400" rtl="0" algn="l">
              <a:spcBef>
                <a:spcPts val="0"/>
              </a:spcBef>
              <a:spcAft>
                <a:spcPts val="0"/>
              </a:spcAft>
              <a:buClr>
                <a:schemeClr val="lt1"/>
              </a:buClr>
              <a:buSzPts val="1000"/>
              <a:buFont typeface="Arial"/>
              <a:buChar char="●"/>
            </a:pPr>
            <a:r>
              <a:rPr lang="en-GB" sz="1000">
                <a:latin typeface="Arial"/>
                <a:ea typeface="Arial"/>
                <a:cs typeface="Arial"/>
                <a:sym typeface="Arial"/>
              </a:rPr>
              <a:t>SQL (EDA with SQL)</a:t>
            </a:r>
            <a:endParaRPr sz="1000">
              <a:latin typeface="Arial"/>
              <a:ea typeface="Arial"/>
              <a:cs typeface="Arial"/>
              <a:sym typeface="Arial"/>
            </a:endParaRPr>
          </a:p>
          <a:p>
            <a:pPr indent="-292100" lvl="1" marL="914400" rtl="0" algn="l">
              <a:spcBef>
                <a:spcPts val="0"/>
              </a:spcBef>
              <a:spcAft>
                <a:spcPts val="0"/>
              </a:spcAft>
              <a:buClr>
                <a:schemeClr val="lt1"/>
              </a:buClr>
              <a:buSzPts val="1000"/>
              <a:buFont typeface="Arial"/>
              <a:buChar char="●"/>
            </a:pPr>
            <a:r>
              <a:rPr lang="en-GB" sz="1000">
                <a:latin typeface="Arial"/>
                <a:ea typeface="Arial"/>
                <a:cs typeface="Arial"/>
                <a:sym typeface="Arial"/>
              </a:rPr>
              <a:t>Matplotlib and Seaborn (EDA with Visualization)</a:t>
            </a:r>
            <a:endParaRPr sz="1000">
              <a:latin typeface="Arial"/>
              <a:ea typeface="Arial"/>
              <a:cs typeface="Arial"/>
              <a:sym typeface="Arial"/>
            </a:endParaRPr>
          </a:p>
          <a:p>
            <a:pPr indent="-292100" lvl="1" marL="914400" rtl="0" algn="l">
              <a:spcBef>
                <a:spcPts val="0"/>
              </a:spcBef>
              <a:spcAft>
                <a:spcPts val="0"/>
              </a:spcAft>
              <a:buClr>
                <a:schemeClr val="lt1"/>
              </a:buClr>
              <a:buSzPts val="1000"/>
              <a:buFont typeface="Arial"/>
              <a:buChar char="●"/>
            </a:pPr>
            <a:r>
              <a:rPr lang="en-GB" sz="1000">
                <a:latin typeface="Arial"/>
                <a:ea typeface="Arial"/>
                <a:cs typeface="Arial"/>
                <a:sym typeface="Arial"/>
              </a:rPr>
              <a:t>Folium</a:t>
            </a:r>
            <a:endParaRPr sz="1000">
              <a:latin typeface="Arial"/>
              <a:ea typeface="Arial"/>
              <a:cs typeface="Arial"/>
              <a:sym typeface="Arial"/>
            </a:endParaRPr>
          </a:p>
          <a:p>
            <a:pPr indent="-292100" lvl="1" marL="914400" rtl="0" algn="l">
              <a:spcBef>
                <a:spcPts val="0"/>
              </a:spcBef>
              <a:spcAft>
                <a:spcPts val="0"/>
              </a:spcAft>
              <a:buClr>
                <a:schemeClr val="lt1"/>
              </a:buClr>
              <a:buSzPts val="1000"/>
              <a:buFont typeface="Arial"/>
              <a:buChar char="●"/>
            </a:pPr>
            <a:r>
              <a:rPr lang="en-GB" sz="1000">
                <a:latin typeface="Arial"/>
                <a:ea typeface="Arial"/>
                <a:cs typeface="Arial"/>
                <a:sym typeface="Arial"/>
              </a:rPr>
              <a:t>Dash</a:t>
            </a:r>
            <a:endParaRPr sz="1000">
              <a:latin typeface="Arial"/>
              <a:ea typeface="Arial"/>
              <a:cs typeface="Arial"/>
              <a:sym typeface="Arial"/>
            </a:endParaRPr>
          </a:p>
          <a:p>
            <a:pPr indent="-292100" lvl="1" marL="914400" rtl="0" algn="l">
              <a:spcBef>
                <a:spcPts val="0"/>
              </a:spcBef>
              <a:spcAft>
                <a:spcPts val="0"/>
              </a:spcAft>
              <a:buClr>
                <a:schemeClr val="lt1"/>
              </a:buClr>
              <a:buSzPts val="1000"/>
              <a:buFont typeface="Arial"/>
              <a:buChar char="●"/>
            </a:pPr>
            <a:r>
              <a:rPr lang="en-GB" sz="1000">
                <a:latin typeface="Arial"/>
                <a:ea typeface="Arial"/>
                <a:cs typeface="Arial"/>
                <a:sym typeface="Arial"/>
              </a:rPr>
              <a:t>Predictive Analysis </a:t>
            </a:r>
            <a:endParaRPr sz="1000">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lang="en-GB">
                <a:latin typeface="Arial"/>
                <a:ea typeface="Arial"/>
                <a:cs typeface="Arial"/>
                <a:sym typeface="Arial"/>
              </a:rPr>
              <a:t>In all of the graphs that follow, class 0 represents a failed launch outcome while class 1 represents a successful launch outcome.</a:t>
            </a:r>
            <a:endParaRPr>
              <a:latin typeface="Arial"/>
              <a:ea typeface="Arial"/>
              <a:cs typeface="Arial"/>
              <a:sym typeface="Arial"/>
            </a:endParaRPr>
          </a:p>
          <a:p>
            <a:pPr indent="0" lvl="0" marL="3200400" rtl="0" algn="l">
              <a:spcBef>
                <a:spcPts val="1200"/>
              </a:spcBef>
              <a:spcAft>
                <a:spcPts val="0"/>
              </a:spcAft>
              <a:buNone/>
            </a:pPr>
            <a:r>
              <a:t/>
            </a:r>
            <a:endParaRPr b="1" sz="900">
              <a:latin typeface="Arial"/>
              <a:ea typeface="Arial"/>
              <a:cs typeface="Arial"/>
              <a:sym typeface="Arial"/>
            </a:endParaRPr>
          </a:p>
          <a:p>
            <a:pPr indent="0" lvl="0" marL="2743200" rtl="0" algn="l">
              <a:spcBef>
                <a:spcPts val="1200"/>
              </a:spcBef>
              <a:spcAft>
                <a:spcPts val="0"/>
              </a:spcAft>
              <a:buNone/>
            </a:pPr>
            <a:r>
              <a:t/>
            </a:r>
            <a:endParaRPr b="1" sz="1500">
              <a:latin typeface="Arial"/>
              <a:ea typeface="Arial"/>
              <a:cs typeface="Arial"/>
              <a:sym typeface="Arial"/>
            </a:endParaRPr>
          </a:p>
          <a:p>
            <a:pPr indent="0" lvl="0" marL="2286000" rtl="0" algn="l">
              <a:spcBef>
                <a:spcPts val="1200"/>
              </a:spcBef>
              <a:spcAft>
                <a:spcPts val="0"/>
              </a:spcAft>
              <a:buNone/>
            </a:pPr>
            <a:r>
              <a:t/>
            </a:r>
            <a:endParaRPr b="1" sz="1500">
              <a:latin typeface="Arial"/>
              <a:ea typeface="Arial"/>
              <a:cs typeface="Arial"/>
              <a:sym typeface="Arial"/>
            </a:endParaRPr>
          </a:p>
          <a:p>
            <a:pPr indent="0" lvl="0" marL="0" rtl="0" algn="l">
              <a:lnSpc>
                <a:spcPct val="100000"/>
              </a:lnSpc>
              <a:spcBef>
                <a:spcPts val="2000"/>
              </a:spcBef>
              <a:spcAft>
                <a:spcPts val="0"/>
              </a:spcAft>
              <a:buNone/>
            </a:pPr>
            <a:r>
              <a:t/>
            </a:r>
            <a:endParaRPr sz="300"/>
          </a:p>
          <a:p>
            <a:pPr indent="0" lvl="0" marL="0" rtl="0" algn="l">
              <a:lnSpc>
                <a:spcPct val="100000"/>
              </a:lnSpc>
              <a:spcBef>
                <a:spcPts val="1600"/>
              </a:spcBef>
              <a:spcAft>
                <a:spcPts val="1600"/>
              </a:spcAft>
              <a:buNone/>
            </a:pPr>
            <a:r>
              <a:t/>
            </a:r>
            <a:endParaRPr sz="300"/>
          </a:p>
        </p:txBody>
      </p:sp>
      <p:pic>
        <p:nvPicPr>
          <p:cNvPr id="340" name="Google Shape;340;p29"/>
          <p:cNvPicPr preferRelativeResize="0"/>
          <p:nvPr/>
        </p:nvPicPr>
        <p:blipFill>
          <a:blip r:embed="rId3">
            <a:alphaModFix/>
          </a:blip>
          <a:stretch>
            <a:fillRect/>
          </a:stretch>
        </p:blipFill>
        <p:spPr>
          <a:xfrm>
            <a:off x="7812550" y="0"/>
            <a:ext cx="1331450" cy="58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SQL (EDA with SQL)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46" name="Google Shape;346;p30"/>
          <p:cNvSpPr txBox="1"/>
          <p:nvPr>
            <p:ph idx="1" type="body"/>
          </p:nvPr>
        </p:nvSpPr>
        <p:spPr>
          <a:xfrm>
            <a:off x="62525" y="1569400"/>
            <a:ext cx="8632800" cy="7800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lt1"/>
              </a:buClr>
              <a:buSzPts val="1200"/>
              <a:buFont typeface="Arial"/>
              <a:buChar char="●"/>
            </a:pPr>
            <a:r>
              <a:rPr b="1" lang="en-GB" sz="1200">
                <a:latin typeface="Arial"/>
                <a:ea typeface="Arial"/>
                <a:cs typeface="Arial"/>
                <a:sym typeface="Arial"/>
              </a:rPr>
              <a:t>The names of the unique launch sites in the space mission</a:t>
            </a:r>
            <a:endParaRPr b="1" sz="1200">
              <a:latin typeface="Arial"/>
              <a:ea typeface="Arial"/>
              <a:cs typeface="Arial"/>
              <a:sym typeface="Arial"/>
            </a:endParaRPr>
          </a:p>
          <a:p>
            <a:pPr indent="0" lvl="0" marL="457200" rtl="0" algn="l">
              <a:spcBef>
                <a:spcPts val="2000"/>
              </a:spcBef>
              <a:spcAft>
                <a:spcPts val="0"/>
              </a:spcAft>
              <a:buNone/>
            </a:pPr>
            <a:r>
              <a:t/>
            </a:r>
            <a:endParaRPr sz="700">
              <a:latin typeface="Arial"/>
              <a:ea typeface="Arial"/>
              <a:cs typeface="Arial"/>
              <a:sym typeface="Arial"/>
            </a:endParaRPr>
          </a:p>
          <a:p>
            <a:pPr indent="0" lvl="0" marL="3200400" rtl="0" algn="l">
              <a:spcBef>
                <a:spcPts val="1200"/>
              </a:spcBef>
              <a:spcAft>
                <a:spcPts val="0"/>
              </a:spcAft>
              <a:buNone/>
            </a:pPr>
            <a:r>
              <a:t/>
            </a:r>
            <a:endParaRPr b="1" sz="300">
              <a:latin typeface="Arial"/>
              <a:ea typeface="Arial"/>
              <a:cs typeface="Arial"/>
              <a:sym typeface="Arial"/>
            </a:endParaRPr>
          </a:p>
          <a:p>
            <a:pPr indent="0" lvl="0" marL="2743200" rtl="0" algn="l">
              <a:spcBef>
                <a:spcPts val="1200"/>
              </a:spcBef>
              <a:spcAft>
                <a:spcPts val="0"/>
              </a:spcAft>
              <a:buNone/>
            </a:pPr>
            <a:r>
              <a:t/>
            </a:r>
            <a:endParaRPr b="1" sz="900">
              <a:latin typeface="Arial"/>
              <a:ea typeface="Arial"/>
              <a:cs typeface="Arial"/>
              <a:sym typeface="Arial"/>
            </a:endParaRPr>
          </a:p>
          <a:p>
            <a:pPr indent="0" lvl="0" marL="2286000" rtl="0" algn="l">
              <a:spcBef>
                <a:spcPts val="1200"/>
              </a:spcBef>
              <a:spcAft>
                <a:spcPts val="0"/>
              </a:spcAft>
              <a:buNone/>
            </a:pPr>
            <a:r>
              <a:t/>
            </a:r>
            <a:endParaRPr b="1" sz="900">
              <a:latin typeface="Arial"/>
              <a:ea typeface="Arial"/>
              <a:cs typeface="Arial"/>
              <a:sym typeface="Arial"/>
            </a:endParaRPr>
          </a:p>
          <a:p>
            <a:pPr indent="-304800" lvl="0" marL="457200" rtl="0" algn="l">
              <a:spcBef>
                <a:spcPts val="2000"/>
              </a:spcBef>
              <a:spcAft>
                <a:spcPts val="0"/>
              </a:spcAft>
              <a:buClr>
                <a:schemeClr val="lt1"/>
              </a:buClr>
              <a:buSzPts val="1200"/>
              <a:buFont typeface="Arial"/>
              <a:buChar char="●"/>
            </a:pPr>
            <a:r>
              <a:rPr b="1" lang="en-GB" sz="1200">
                <a:latin typeface="Arial"/>
                <a:ea typeface="Arial"/>
                <a:cs typeface="Arial"/>
                <a:sym typeface="Arial"/>
              </a:rPr>
              <a:t>5 records where launch sites begin with ‘CCA’</a:t>
            </a:r>
            <a:endParaRPr b="1" sz="1200">
              <a:latin typeface="Arial"/>
              <a:ea typeface="Arial"/>
              <a:cs typeface="Arial"/>
              <a:sym typeface="Arial"/>
            </a:endParaRPr>
          </a:p>
          <a:p>
            <a:pPr indent="0" lvl="0" marL="0" rtl="0" algn="l">
              <a:lnSpc>
                <a:spcPct val="100000"/>
              </a:lnSpc>
              <a:spcBef>
                <a:spcPts val="12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47" name="Google Shape;347;p30"/>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48" name="Google Shape;348;p30"/>
          <p:cNvPicPr preferRelativeResize="0"/>
          <p:nvPr/>
        </p:nvPicPr>
        <p:blipFill>
          <a:blip r:embed="rId4">
            <a:alphaModFix/>
          </a:blip>
          <a:stretch>
            <a:fillRect/>
          </a:stretch>
        </p:blipFill>
        <p:spPr>
          <a:xfrm>
            <a:off x="628325" y="2052513"/>
            <a:ext cx="1224025" cy="1287325"/>
          </a:xfrm>
          <a:prstGeom prst="rect">
            <a:avLst/>
          </a:prstGeom>
          <a:noFill/>
          <a:ln>
            <a:noFill/>
          </a:ln>
        </p:spPr>
      </p:pic>
      <p:pic>
        <p:nvPicPr>
          <p:cNvPr id="349" name="Google Shape;349;p30"/>
          <p:cNvPicPr preferRelativeResize="0"/>
          <p:nvPr/>
        </p:nvPicPr>
        <p:blipFill>
          <a:blip r:embed="rId5">
            <a:alphaModFix/>
          </a:blip>
          <a:stretch>
            <a:fillRect/>
          </a:stretch>
        </p:blipFill>
        <p:spPr>
          <a:xfrm>
            <a:off x="19700" y="4005425"/>
            <a:ext cx="9104599" cy="113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SQL (EDA with SQL)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55" name="Google Shape;355;p31"/>
          <p:cNvSpPr txBox="1"/>
          <p:nvPr>
            <p:ph idx="1" type="body"/>
          </p:nvPr>
        </p:nvSpPr>
        <p:spPr>
          <a:xfrm>
            <a:off x="62525" y="1569400"/>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total payload mass carried by boosters launched by NASA (CRS)</a:t>
            </a:r>
            <a:endParaRPr b="1" sz="4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56" name="Google Shape;356;p31"/>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57" name="Google Shape;357;p31"/>
          <p:cNvPicPr preferRelativeResize="0"/>
          <p:nvPr/>
        </p:nvPicPr>
        <p:blipFill>
          <a:blip r:embed="rId4">
            <a:alphaModFix/>
          </a:blip>
          <a:stretch>
            <a:fillRect/>
          </a:stretch>
        </p:blipFill>
        <p:spPr>
          <a:xfrm>
            <a:off x="452900" y="2104925"/>
            <a:ext cx="2333750" cy="529375"/>
          </a:xfrm>
          <a:prstGeom prst="rect">
            <a:avLst/>
          </a:prstGeom>
          <a:noFill/>
          <a:ln>
            <a:noFill/>
          </a:ln>
        </p:spPr>
      </p:pic>
      <p:sp>
        <p:nvSpPr>
          <p:cNvPr id="358" name="Google Shape;358;p31"/>
          <p:cNvSpPr txBox="1"/>
          <p:nvPr/>
        </p:nvSpPr>
        <p:spPr>
          <a:xfrm>
            <a:off x="0" y="2780063"/>
            <a:ext cx="74928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lt1"/>
              </a:buClr>
              <a:buSzPts val="1000"/>
              <a:buChar char="●"/>
            </a:pPr>
            <a:r>
              <a:rPr b="1" lang="en-GB" sz="1000">
                <a:solidFill>
                  <a:schemeClr val="lt1"/>
                </a:solidFill>
              </a:rPr>
              <a:t>The average payload mass carried by booster version F9 v1.1</a:t>
            </a:r>
            <a:endParaRPr b="1" sz="1000">
              <a:solidFill>
                <a:schemeClr val="lt1"/>
              </a:solidFill>
            </a:endParaRPr>
          </a:p>
        </p:txBody>
      </p:sp>
      <p:pic>
        <p:nvPicPr>
          <p:cNvPr id="359" name="Google Shape;359;p31"/>
          <p:cNvPicPr preferRelativeResize="0"/>
          <p:nvPr/>
        </p:nvPicPr>
        <p:blipFill>
          <a:blip r:embed="rId5">
            <a:alphaModFix/>
          </a:blip>
          <a:stretch>
            <a:fillRect/>
          </a:stretch>
        </p:blipFill>
        <p:spPr>
          <a:xfrm>
            <a:off x="382300" y="3181125"/>
            <a:ext cx="2856726" cy="457450"/>
          </a:xfrm>
          <a:prstGeom prst="rect">
            <a:avLst/>
          </a:prstGeom>
          <a:noFill/>
          <a:ln>
            <a:noFill/>
          </a:ln>
        </p:spPr>
      </p:pic>
      <p:sp>
        <p:nvSpPr>
          <p:cNvPr id="360" name="Google Shape;360;p31"/>
          <p:cNvSpPr txBox="1"/>
          <p:nvPr/>
        </p:nvSpPr>
        <p:spPr>
          <a:xfrm>
            <a:off x="-41325" y="3752300"/>
            <a:ext cx="67491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lt1"/>
              </a:buClr>
              <a:buSzPts val="1000"/>
              <a:buChar char="●"/>
            </a:pPr>
            <a:r>
              <a:rPr b="1" lang="en-GB" sz="1000">
                <a:solidFill>
                  <a:schemeClr val="lt1"/>
                </a:solidFill>
              </a:rPr>
              <a:t>The date when the first successful landing outcome in ground pad was achieved</a:t>
            </a:r>
            <a:endParaRPr b="1" sz="1000">
              <a:solidFill>
                <a:schemeClr val="lt1"/>
              </a:solidFill>
            </a:endParaRPr>
          </a:p>
        </p:txBody>
      </p:sp>
      <p:pic>
        <p:nvPicPr>
          <p:cNvPr id="361" name="Google Shape;361;p31"/>
          <p:cNvPicPr preferRelativeResize="0"/>
          <p:nvPr/>
        </p:nvPicPr>
        <p:blipFill>
          <a:blip r:embed="rId6">
            <a:alphaModFix/>
          </a:blip>
          <a:stretch>
            <a:fillRect/>
          </a:stretch>
        </p:blipFill>
        <p:spPr>
          <a:xfrm>
            <a:off x="382300" y="4121750"/>
            <a:ext cx="4920262" cy="780000"/>
          </a:xfrm>
          <a:prstGeom prst="rect">
            <a:avLst/>
          </a:prstGeom>
          <a:noFill/>
          <a:ln>
            <a:noFill/>
          </a:ln>
        </p:spPr>
      </p:pic>
      <p:pic>
        <p:nvPicPr>
          <p:cNvPr id="362" name="Google Shape;362;p31"/>
          <p:cNvPicPr preferRelativeResize="0"/>
          <p:nvPr/>
        </p:nvPicPr>
        <p:blipFill>
          <a:blip r:embed="rId7">
            <a:alphaModFix/>
          </a:blip>
          <a:stretch>
            <a:fillRect/>
          </a:stretch>
        </p:blipFill>
        <p:spPr>
          <a:xfrm>
            <a:off x="5922350" y="875775"/>
            <a:ext cx="3221650" cy="426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SQL (EDA with SQL)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68" name="Google Shape;368;p32"/>
          <p:cNvSpPr txBox="1"/>
          <p:nvPr>
            <p:ph idx="1" type="body"/>
          </p:nvPr>
        </p:nvSpPr>
        <p:spPr>
          <a:xfrm>
            <a:off x="62525" y="1569400"/>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names of the boosters which have success in drone ship and have payload mass greater than 4000 but less than 6000</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69" name="Google Shape;369;p32"/>
          <p:cNvPicPr preferRelativeResize="0"/>
          <p:nvPr/>
        </p:nvPicPr>
        <p:blipFill>
          <a:blip r:embed="rId3">
            <a:alphaModFix/>
          </a:blip>
          <a:stretch>
            <a:fillRect/>
          </a:stretch>
        </p:blipFill>
        <p:spPr>
          <a:xfrm>
            <a:off x="7812550" y="0"/>
            <a:ext cx="1331450" cy="586001"/>
          </a:xfrm>
          <a:prstGeom prst="rect">
            <a:avLst/>
          </a:prstGeom>
          <a:noFill/>
          <a:ln>
            <a:noFill/>
          </a:ln>
        </p:spPr>
      </p:pic>
      <p:sp>
        <p:nvSpPr>
          <p:cNvPr id="370" name="Google Shape;370;p32"/>
          <p:cNvSpPr txBox="1"/>
          <p:nvPr/>
        </p:nvSpPr>
        <p:spPr>
          <a:xfrm>
            <a:off x="0" y="3682775"/>
            <a:ext cx="67491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lt1"/>
              </a:buClr>
              <a:buSzPts val="1000"/>
              <a:buChar char="●"/>
            </a:pPr>
            <a:r>
              <a:rPr b="1" lang="en-GB" sz="1000">
                <a:solidFill>
                  <a:schemeClr val="lt1"/>
                </a:solidFill>
              </a:rPr>
              <a:t>The total number of successful and failure mission outcomes</a:t>
            </a:r>
            <a:endParaRPr b="1" sz="1000">
              <a:solidFill>
                <a:schemeClr val="lt1"/>
              </a:solidFill>
            </a:endParaRPr>
          </a:p>
        </p:txBody>
      </p:sp>
      <p:pic>
        <p:nvPicPr>
          <p:cNvPr id="371" name="Google Shape;371;p32"/>
          <p:cNvPicPr preferRelativeResize="0"/>
          <p:nvPr/>
        </p:nvPicPr>
        <p:blipFill>
          <a:blip r:embed="rId4">
            <a:alphaModFix/>
          </a:blip>
          <a:stretch>
            <a:fillRect/>
          </a:stretch>
        </p:blipFill>
        <p:spPr>
          <a:xfrm>
            <a:off x="627500" y="2083500"/>
            <a:ext cx="1299800" cy="1398100"/>
          </a:xfrm>
          <a:prstGeom prst="rect">
            <a:avLst/>
          </a:prstGeom>
          <a:noFill/>
          <a:ln>
            <a:noFill/>
          </a:ln>
        </p:spPr>
      </p:pic>
      <p:pic>
        <p:nvPicPr>
          <p:cNvPr id="372" name="Google Shape;372;p32"/>
          <p:cNvPicPr preferRelativeResize="0"/>
          <p:nvPr/>
        </p:nvPicPr>
        <p:blipFill>
          <a:blip r:embed="rId5">
            <a:alphaModFix/>
          </a:blip>
          <a:stretch>
            <a:fillRect/>
          </a:stretch>
        </p:blipFill>
        <p:spPr>
          <a:xfrm>
            <a:off x="471332" y="4153025"/>
            <a:ext cx="5517768" cy="7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SQL (EDA with SQL)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78" name="Google Shape;378;p33"/>
          <p:cNvSpPr txBox="1"/>
          <p:nvPr>
            <p:ph idx="1" type="body"/>
          </p:nvPr>
        </p:nvSpPr>
        <p:spPr>
          <a:xfrm>
            <a:off x="62525" y="1569400"/>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names of the booster versions which have carried the maximum payload mass</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79" name="Google Shape;379;p33"/>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80" name="Google Shape;380;p33"/>
          <p:cNvPicPr preferRelativeResize="0"/>
          <p:nvPr/>
        </p:nvPicPr>
        <p:blipFill>
          <a:blip r:embed="rId4">
            <a:alphaModFix/>
          </a:blip>
          <a:stretch>
            <a:fillRect/>
          </a:stretch>
        </p:blipFill>
        <p:spPr>
          <a:xfrm>
            <a:off x="604725" y="2113100"/>
            <a:ext cx="1053175" cy="275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SQL (EDA with SQL)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86" name="Google Shape;386;p34"/>
          <p:cNvSpPr txBox="1"/>
          <p:nvPr>
            <p:ph idx="1" type="body"/>
          </p:nvPr>
        </p:nvSpPr>
        <p:spPr>
          <a:xfrm>
            <a:off x="62525" y="1569400"/>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failed landing outcomes in drone ship, their booster versions, and launch site names for in year 2015</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87" name="Google Shape;387;p34"/>
          <p:cNvPicPr preferRelativeResize="0"/>
          <p:nvPr/>
        </p:nvPicPr>
        <p:blipFill>
          <a:blip r:embed="rId3">
            <a:alphaModFix/>
          </a:blip>
          <a:stretch>
            <a:fillRect/>
          </a:stretch>
        </p:blipFill>
        <p:spPr>
          <a:xfrm>
            <a:off x="7812550" y="0"/>
            <a:ext cx="1331450" cy="586001"/>
          </a:xfrm>
          <a:prstGeom prst="rect">
            <a:avLst/>
          </a:prstGeom>
          <a:noFill/>
          <a:ln>
            <a:noFill/>
          </a:ln>
        </p:spPr>
      </p:pic>
      <p:sp>
        <p:nvSpPr>
          <p:cNvPr id="388" name="Google Shape;388;p34"/>
          <p:cNvSpPr txBox="1"/>
          <p:nvPr/>
        </p:nvSpPr>
        <p:spPr>
          <a:xfrm>
            <a:off x="0" y="3338200"/>
            <a:ext cx="67491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lt1"/>
              </a:buClr>
              <a:buSzPts val="1000"/>
              <a:buChar char="●"/>
            </a:pPr>
            <a:r>
              <a:rPr b="1" lang="en-GB" sz="1000">
                <a:solidFill>
                  <a:schemeClr val="lt1"/>
                </a:solidFill>
              </a:rPr>
              <a:t>The count of landing outcomes between the date 2010-06-04 and 2017-03-20, in descending order</a:t>
            </a:r>
            <a:endParaRPr b="1" sz="1000">
              <a:solidFill>
                <a:schemeClr val="lt1"/>
              </a:solidFill>
            </a:endParaRPr>
          </a:p>
        </p:txBody>
      </p:sp>
      <p:pic>
        <p:nvPicPr>
          <p:cNvPr id="389" name="Google Shape;389;p34"/>
          <p:cNvPicPr preferRelativeResize="0"/>
          <p:nvPr/>
        </p:nvPicPr>
        <p:blipFill>
          <a:blip r:embed="rId4">
            <a:alphaModFix/>
          </a:blip>
          <a:stretch>
            <a:fillRect/>
          </a:stretch>
        </p:blipFill>
        <p:spPr>
          <a:xfrm>
            <a:off x="542150" y="2101625"/>
            <a:ext cx="4029850" cy="1141579"/>
          </a:xfrm>
          <a:prstGeom prst="rect">
            <a:avLst/>
          </a:prstGeom>
          <a:noFill/>
          <a:ln>
            <a:noFill/>
          </a:ln>
        </p:spPr>
      </p:pic>
      <p:pic>
        <p:nvPicPr>
          <p:cNvPr id="390" name="Google Shape;390;p34"/>
          <p:cNvPicPr preferRelativeResize="0"/>
          <p:nvPr/>
        </p:nvPicPr>
        <p:blipFill>
          <a:blip r:embed="rId5">
            <a:alphaModFix/>
          </a:blip>
          <a:stretch>
            <a:fillRect/>
          </a:stretch>
        </p:blipFill>
        <p:spPr>
          <a:xfrm>
            <a:off x="542150" y="3601825"/>
            <a:ext cx="1434600" cy="150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396" name="Google Shape;396;p35"/>
          <p:cNvSpPr txBox="1"/>
          <p:nvPr>
            <p:ph idx="1" type="body"/>
          </p:nvPr>
        </p:nvSpPr>
        <p:spPr>
          <a:xfrm>
            <a:off x="48600" y="13747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relationship between flight number and launch site</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397" name="Google Shape;397;p35"/>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398" name="Google Shape;398;p35"/>
          <p:cNvPicPr preferRelativeResize="0"/>
          <p:nvPr/>
        </p:nvPicPr>
        <p:blipFill>
          <a:blip r:embed="rId4">
            <a:alphaModFix/>
          </a:blip>
          <a:stretch>
            <a:fillRect/>
          </a:stretch>
        </p:blipFill>
        <p:spPr>
          <a:xfrm>
            <a:off x="1646775" y="1966600"/>
            <a:ext cx="5616675" cy="309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675700" y="1313350"/>
            <a:ext cx="766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a:p>
            <a:pPr indent="0" lvl="0" marL="0" rtl="0" algn="l">
              <a:spcBef>
                <a:spcPts val="0"/>
              </a:spcBef>
              <a:spcAft>
                <a:spcPts val="0"/>
              </a:spcAft>
              <a:buNone/>
            </a:pPr>
            <a:r>
              <a:t/>
            </a:r>
            <a:endParaRPr/>
          </a:p>
        </p:txBody>
      </p:sp>
      <p:sp>
        <p:nvSpPr>
          <p:cNvPr id="236" name="Google Shape;236;p18"/>
          <p:cNvSpPr txBox="1"/>
          <p:nvPr/>
        </p:nvSpPr>
        <p:spPr>
          <a:xfrm>
            <a:off x="675701" y="2097575"/>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Executive Summary</a:t>
            </a:r>
            <a:endParaRPr b="1" sz="1500">
              <a:solidFill>
                <a:srgbClr val="CACACA"/>
              </a:solidFill>
              <a:latin typeface="Montserrat"/>
              <a:ea typeface="Montserrat"/>
              <a:cs typeface="Montserrat"/>
              <a:sym typeface="Montserrat"/>
            </a:endParaRPr>
          </a:p>
        </p:txBody>
      </p:sp>
      <p:sp>
        <p:nvSpPr>
          <p:cNvPr id="237" name="Google Shape;237;p18"/>
          <p:cNvSpPr txBox="1"/>
          <p:nvPr/>
        </p:nvSpPr>
        <p:spPr>
          <a:xfrm>
            <a:off x="675701" y="2423076"/>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Introduction</a:t>
            </a:r>
            <a:endParaRPr b="1" sz="1500">
              <a:solidFill>
                <a:srgbClr val="CACACA"/>
              </a:solidFill>
              <a:latin typeface="Montserrat"/>
              <a:ea typeface="Montserrat"/>
              <a:cs typeface="Montserrat"/>
              <a:sym typeface="Montserrat"/>
            </a:endParaRPr>
          </a:p>
        </p:txBody>
      </p:sp>
      <p:sp>
        <p:nvSpPr>
          <p:cNvPr id="238" name="Google Shape;238;p18"/>
          <p:cNvSpPr txBox="1"/>
          <p:nvPr/>
        </p:nvSpPr>
        <p:spPr>
          <a:xfrm>
            <a:off x="675701" y="2748576"/>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Methodology</a:t>
            </a:r>
            <a:endParaRPr b="1" sz="1500">
              <a:solidFill>
                <a:srgbClr val="CACACA"/>
              </a:solidFill>
              <a:latin typeface="Montserrat"/>
              <a:ea typeface="Montserrat"/>
              <a:cs typeface="Montserrat"/>
              <a:sym typeface="Montserrat"/>
            </a:endParaRPr>
          </a:p>
        </p:txBody>
      </p:sp>
      <p:sp>
        <p:nvSpPr>
          <p:cNvPr id="239" name="Google Shape;239;p18"/>
          <p:cNvSpPr txBox="1"/>
          <p:nvPr/>
        </p:nvSpPr>
        <p:spPr>
          <a:xfrm>
            <a:off x="675701" y="3074077"/>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Results</a:t>
            </a:r>
            <a:endParaRPr b="1" sz="1900">
              <a:solidFill>
                <a:srgbClr val="CACACA"/>
              </a:solidFill>
              <a:latin typeface="Average"/>
              <a:ea typeface="Average"/>
              <a:cs typeface="Average"/>
              <a:sym typeface="Average"/>
            </a:endParaRPr>
          </a:p>
        </p:txBody>
      </p:sp>
      <p:sp>
        <p:nvSpPr>
          <p:cNvPr id="240" name="Google Shape;240;p18"/>
          <p:cNvSpPr txBox="1"/>
          <p:nvPr/>
        </p:nvSpPr>
        <p:spPr>
          <a:xfrm>
            <a:off x="675701" y="3399577"/>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Discussion</a:t>
            </a:r>
            <a:endParaRPr b="1" sz="1900">
              <a:solidFill>
                <a:srgbClr val="CACACA"/>
              </a:solidFill>
              <a:latin typeface="Average"/>
              <a:ea typeface="Average"/>
              <a:cs typeface="Average"/>
              <a:sym typeface="Average"/>
            </a:endParaRPr>
          </a:p>
        </p:txBody>
      </p:sp>
      <p:sp>
        <p:nvSpPr>
          <p:cNvPr id="241" name="Google Shape;241;p18"/>
          <p:cNvSpPr txBox="1"/>
          <p:nvPr/>
        </p:nvSpPr>
        <p:spPr>
          <a:xfrm>
            <a:off x="675698" y="3725075"/>
            <a:ext cx="3018300" cy="3255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CACACA"/>
              </a:buClr>
              <a:buSzPts val="1500"/>
              <a:buFont typeface="Montserrat"/>
              <a:buChar char="●"/>
            </a:pPr>
            <a:r>
              <a:rPr b="1" lang="en-GB" sz="1500">
                <a:solidFill>
                  <a:srgbClr val="CACACA"/>
                </a:solidFill>
                <a:latin typeface="Montserrat"/>
                <a:ea typeface="Montserrat"/>
                <a:cs typeface="Montserrat"/>
                <a:sym typeface="Montserrat"/>
              </a:rPr>
              <a:t>Conclusion</a:t>
            </a:r>
            <a:endParaRPr b="1" sz="1900">
              <a:solidFill>
                <a:srgbClr val="CACACA"/>
              </a:solidFill>
              <a:latin typeface="Average"/>
              <a:ea typeface="Average"/>
              <a:cs typeface="Average"/>
              <a:sym typeface="Average"/>
            </a:endParaRPr>
          </a:p>
        </p:txBody>
      </p:sp>
      <p:sp>
        <p:nvSpPr>
          <p:cNvPr id="242" name="Google Shape;242;p18"/>
          <p:cNvSpPr txBox="1"/>
          <p:nvPr/>
        </p:nvSpPr>
        <p:spPr>
          <a:xfrm>
            <a:off x="447802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3" name="Google Shape;243;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4" name="Google Shape;244;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245" name="Google Shape;245;p18"/>
          <p:cNvPicPr preferRelativeResize="0"/>
          <p:nvPr/>
        </p:nvPicPr>
        <p:blipFill>
          <a:blip r:embed="rId3">
            <a:alphaModFix/>
          </a:blip>
          <a:stretch>
            <a:fillRect/>
          </a:stretch>
        </p:blipFill>
        <p:spPr>
          <a:xfrm>
            <a:off x="3588151" y="0"/>
            <a:ext cx="5555848" cy="5143500"/>
          </a:xfrm>
          <a:prstGeom prst="rect">
            <a:avLst/>
          </a:prstGeom>
          <a:noFill/>
          <a:ln>
            <a:noFill/>
          </a:ln>
        </p:spPr>
      </p:pic>
      <p:pic>
        <p:nvPicPr>
          <p:cNvPr id="246" name="Google Shape;246;p18"/>
          <p:cNvPicPr preferRelativeResize="0"/>
          <p:nvPr/>
        </p:nvPicPr>
        <p:blipFill>
          <a:blip r:embed="rId4">
            <a:alphaModFix/>
          </a:blip>
          <a:stretch>
            <a:fillRect/>
          </a:stretch>
        </p:blipFill>
        <p:spPr>
          <a:xfrm>
            <a:off x="7263150" y="4315700"/>
            <a:ext cx="1880851" cy="827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04" name="Google Shape;404;p36"/>
          <p:cNvSpPr txBox="1"/>
          <p:nvPr>
            <p:ph idx="1" type="body"/>
          </p:nvPr>
        </p:nvSpPr>
        <p:spPr>
          <a:xfrm>
            <a:off x="111150" y="13747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relationship between payload mass and launch site</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05" name="Google Shape;405;p36"/>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06" name="Google Shape;406;p36"/>
          <p:cNvPicPr preferRelativeResize="0"/>
          <p:nvPr/>
        </p:nvPicPr>
        <p:blipFill>
          <a:blip r:embed="rId4">
            <a:alphaModFix/>
          </a:blip>
          <a:stretch>
            <a:fillRect/>
          </a:stretch>
        </p:blipFill>
        <p:spPr>
          <a:xfrm>
            <a:off x="1521450" y="1964625"/>
            <a:ext cx="5582150" cy="3026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12" name="Google Shape;412;p37"/>
          <p:cNvSpPr txBox="1"/>
          <p:nvPr>
            <p:ph idx="1" type="body"/>
          </p:nvPr>
        </p:nvSpPr>
        <p:spPr>
          <a:xfrm>
            <a:off x="111150" y="13747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relationship between success rate and orbit type</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13" name="Google Shape;413;p37"/>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14" name="Google Shape;414;p37"/>
          <p:cNvPicPr preferRelativeResize="0"/>
          <p:nvPr/>
        </p:nvPicPr>
        <p:blipFill>
          <a:blip r:embed="rId4">
            <a:alphaModFix/>
          </a:blip>
          <a:stretch>
            <a:fillRect/>
          </a:stretch>
        </p:blipFill>
        <p:spPr>
          <a:xfrm>
            <a:off x="2008525" y="1994850"/>
            <a:ext cx="4525126" cy="3086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20" name="Google Shape;420;p38"/>
          <p:cNvSpPr txBox="1"/>
          <p:nvPr>
            <p:ph idx="1" type="body"/>
          </p:nvPr>
        </p:nvSpPr>
        <p:spPr>
          <a:xfrm>
            <a:off x="111150" y="13747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relationship between flight number and orbit type</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21" name="Google Shape;421;p38"/>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22" name="Google Shape;422;p38"/>
          <p:cNvPicPr preferRelativeResize="0"/>
          <p:nvPr/>
        </p:nvPicPr>
        <p:blipFill>
          <a:blip r:embed="rId4">
            <a:alphaModFix/>
          </a:blip>
          <a:stretch>
            <a:fillRect/>
          </a:stretch>
        </p:blipFill>
        <p:spPr>
          <a:xfrm>
            <a:off x="1678300" y="1924875"/>
            <a:ext cx="5498500" cy="313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28" name="Google Shape;428;p39"/>
          <p:cNvSpPr txBox="1"/>
          <p:nvPr>
            <p:ph idx="1" type="body"/>
          </p:nvPr>
        </p:nvSpPr>
        <p:spPr>
          <a:xfrm>
            <a:off x="111150" y="13747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relationship between payload mass and orbit type</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29" name="Google Shape;429;p39"/>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30" name="Google Shape;430;p39"/>
          <p:cNvPicPr preferRelativeResize="0"/>
          <p:nvPr/>
        </p:nvPicPr>
        <p:blipFill>
          <a:blip r:embed="rId4">
            <a:alphaModFix/>
          </a:blip>
          <a:stretch>
            <a:fillRect/>
          </a:stretch>
        </p:blipFill>
        <p:spPr>
          <a:xfrm>
            <a:off x="1632875" y="1917075"/>
            <a:ext cx="5269151" cy="3053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Matplotlib and Seaborn (EDA with Visualization)</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36" name="Google Shape;436;p40"/>
          <p:cNvSpPr txBox="1"/>
          <p:nvPr>
            <p:ph idx="1" type="body"/>
          </p:nvPr>
        </p:nvSpPr>
        <p:spPr>
          <a:xfrm>
            <a:off x="83350" y="1360875"/>
            <a:ext cx="8632800" cy="7800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Arial"/>
              <a:buChar char="●"/>
            </a:pPr>
            <a:r>
              <a:rPr b="1" lang="en-GB" sz="1000">
                <a:latin typeface="Arial"/>
                <a:ea typeface="Arial"/>
                <a:cs typeface="Arial"/>
                <a:sym typeface="Arial"/>
              </a:rPr>
              <a:t>The launch success yearly trend</a:t>
            </a:r>
            <a:endParaRPr b="1" sz="1000">
              <a:latin typeface="Arial"/>
              <a:ea typeface="Arial"/>
              <a:cs typeface="Arial"/>
              <a:sym typeface="Arial"/>
            </a:endParaRPr>
          </a:p>
          <a:p>
            <a:pPr indent="0" lvl="0" marL="457200" rtl="0" algn="l">
              <a:spcBef>
                <a:spcPts val="2000"/>
              </a:spcBef>
              <a:spcAft>
                <a:spcPts val="0"/>
              </a:spcAft>
              <a:buNone/>
            </a:pPr>
            <a:r>
              <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37" name="Google Shape;437;p40"/>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38" name="Google Shape;438;p40"/>
          <p:cNvPicPr preferRelativeResize="0"/>
          <p:nvPr/>
        </p:nvPicPr>
        <p:blipFill>
          <a:blip r:embed="rId4">
            <a:alphaModFix/>
          </a:blip>
          <a:stretch>
            <a:fillRect/>
          </a:stretch>
        </p:blipFill>
        <p:spPr>
          <a:xfrm>
            <a:off x="1639825" y="1898375"/>
            <a:ext cx="5422048" cy="3196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Folium</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44" name="Google Shape;444;p41"/>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All launch sites on map</a:t>
            </a:r>
            <a:endParaRPr b="1" sz="10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45" name="Google Shape;445;p41"/>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46" name="Google Shape;446;p41"/>
          <p:cNvPicPr preferRelativeResize="0"/>
          <p:nvPr/>
        </p:nvPicPr>
        <p:blipFill>
          <a:blip r:embed="rId4">
            <a:alphaModFix/>
          </a:blip>
          <a:stretch>
            <a:fillRect/>
          </a:stretch>
        </p:blipFill>
        <p:spPr>
          <a:xfrm>
            <a:off x="1196225" y="1893075"/>
            <a:ext cx="6240998" cy="318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Folium</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52" name="Google Shape;452;p42"/>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The succeeded launches and failed launches for each site on map</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000">
                <a:latin typeface="Arial"/>
                <a:ea typeface="Arial"/>
                <a:cs typeface="Arial"/>
                <a:sym typeface="Arial"/>
              </a:rPr>
              <a:t>If we zoom in on one of the launch site, we can see green and red tags. Each green tag represents a successful launch while each red tag represents a failed launc</a:t>
            </a:r>
            <a:r>
              <a:rPr b="1" lang="en-GB" sz="1000">
                <a:latin typeface="Arial"/>
                <a:ea typeface="Arial"/>
                <a:cs typeface="Arial"/>
                <a:sym typeface="Arial"/>
              </a:rPr>
              <a:t>h</a:t>
            </a:r>
            <a:endParaRPr b="1" sz="10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53" name="Google Shape;453;p42"/>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54" name="Google Shape;454;p42"/>
          <p:cNvPicPr preferRelativeResize="0"/>
          <p:nvPr/>
        </p:nvPicPr>
        <p:blipFill>
          <a:blip r:embed="rId4">
            <a:alphaModFix/>
          </a:blip>
          <a:stretch>
            <a:fillRect/>
          </a:stretch>
        </p:blipFill>
        <p:spPr>
          <a:xfrm>
            <a:off x="819625" y="2220800"/>
            <a:ext cx="6739359" cy="2813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Folium</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60" name="Google Shape;460;p43"/>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The distances between a launch site to its proximities such as the nearest city, railway, or highway</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The picture below shows the distance between the VAFB SLC-4E launch site and the nearest coastline</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61" name="Google Shape;461;p43"/>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62" name="Google Shape;462;p43"/>
          <p:cNvPicPr preferRelativeResize="0"/>
          <p:nvPr/>
        </p:nvPicPr>
        <p:blipFill>
          <a:blip r:embed="rId4">
            <a:alphaModFix/>
          </a:blip>
          <a:stretch>
            <a:fillRect/>
          </a:stretch>
        </p:blipFill>
        <p:spPr>
          <a:xfrm>
            <a:off x="2001050" y="2191475"/>
            <a:ext cx="5141895" cy="2813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Dash</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68" name="Google Shape;468;p44"/>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The picture below shows a pie chart when launch site CCAFS LC-40 is chosen.</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0 represents failed launches while 1 represents successful launches. We can see that 73.1% of launches done at CCAFS LC-40 are failed launches.</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69" name="Google Shape;469;p44"/>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70" name="Google Shape;470;p44"/>
          <p:cNvPicPr preferRelativeResize="0"/>
          <p:nvPr/>
        </p:nvPicPr>
        <p:blipFill>
          <a:blip r:embed="rId4">
            <a:alphaModFix/>
          </a:blip>
          <a:stretch>
            <a:fillRect/>
          </a:stretch>
        </p:blipFill>
        <p:spPr>
          <a:xfrm>
            <a:off x="889175" y="2220800"/>
            <a:ext cx="6819113" cy="2813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Dash</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76" name="Google Shape;476;p45"/>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The picture below shows a scatterplot when the payload mass range is set to be from 2000kg to 8000kg.</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Class 0 represents failed launches while class 1 represents successful launches.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77" name="Google Shape;477;p45"/>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78" name="Google Shape;478;p45"/>
          <p:cNvPicPr preferRelativeResize="0"/>
          <p:nvPr/>
        </p:nvPicPr>
        <p:blipFill>
          <a:blip r:embed="rId4">
            <a:alphaModFix/>
          </a:blip>
          <a:stretch>
            <a:fillRect/>
          </a:stretch>
        </p:blipFill>
        <p:spPr>
          <a:xfrm>
            <a:off x="482150" y="2184500"/>
            <a:ext cx="7765704" cy="2813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Executive Summary</a:t>
            </a:r>
            <a:endParaRPr/>
          </a:p>
        </p:txBody>
      </p:sp>
      <p:sp>
        <p:nvSpPr>
          <p:cNvPr id="252" name="Google Shape;252;p19"/>
          <p:cNvSpPr txBox="1"/>
          <p:nvPr>
            <p:ph idx="1" type="body"/>
          </p:nvPr>
        </p:nvSpPr>
        <p:spPr>
          <a:xfrm>
            <a:off x="1297500" y="1393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final project, we will use machine learning categorization methods to forecast whether the SpaceX Falcon 9 first stage will safely launch.</a:t>
            </a:r>
            <a:endParaRPr/>
          </a:p>
          <a:p>
            <a:pPr indent="0" lvl="0" marL="0" rtl="0" algn="l">
              <a:spcBef>
                <a:spcPts val="1600"/>
              </a:spcBef>
              <a:spcAft>
                <a:spcPts val="0"/>
              </a:spcAft>
              <a:buNone/>
            </a:pPr>
            <a:r>
              <a:rPr lang="en-GB"/>
              <a:t>The following are the major stages in this project:</a:t>
            </a:r>
            <a:endParaRPr/>
          </a:p>
          <a:p>
            <a:pPr indent="-311150" lvl="0" marL="457200" rtl="0" algn="l">
              <a:spcBef>
                <a:spcPts val="1600"/>
              </a:spcBef>
              <a:spcAft>
                <a:spcPts val="0"/>
              </a:spcAft>
              <a:buSzPts val="1300"/>
              <a:buChar char="●"/>
            </a:pPr>
            <a:r>
              <a:rPr lang="en-GB"/>
              <a:t>Info gathering, manipulation, and style</a:t>
            </a:r>
            <a:endParaRPr/>
          </a:p>
          <a:p>
            <a:pPr indent="-311150" lvl="0" marL="457200" rtl="0" algn="l">
              <a:spcBef>
                <a:spcPts val="0"/>
              </a:spcBef>
              <a:spcAft>
                <a:spcPts val="0"/>
              </a:spcAft>
              <a:buSzPts val="1300"/>
              <a:buChar char="●"/>
            </a:pPr>
            <a:r>
              <a:rPr lang="en-GB"/>
              <a:t>Analyzing exploratory data</a:t>
            </a:r>
            <a:endParaRPr/>
          </a:p>
          <a:p>
            <a:pPr indent="-311150" lvl="0" marL="457200" rtl="0" algn="l">
              <a:spcBef>
                <a:spcPts val="0"/>
              </a:spcBef>
              <a:spcAft>
                <a:spcPts val="0"/>
              </a:spcAft>
              <a:buSzPts val="1300"/>
              <a:buChar char="●"/>
            </a:pPr>
            <a:r>
              <a:rPr lang="en-GB"/>
              <a:t>Data representation that is interactive</a:t>
            </a:r>
            <a:endParaRPr/>
          </a:p>
          <a:p>
            <a:pPr indent="-311150" lvl="0" marL="457200" rtl="0" algn="l">
              <a:spcBef>
                <a:spcPts val="0"/>
              </a:spcBef>
              <a:spcAft>
                <a:spcPts val="0"/>
              </a:spcAft>
              <a:buSzPts val="1300"/>
              <a:buChar char="●"/>
            </a:pPr>
            <a:r>
              <a:rPr lang="en-GB"/>
              <a:t>Prediction using machine learning</a:t>
            </a:r>
            <a:endParaRPr/>
          </a:p>
          <a:p>
            <a:pPr indent="0" lvl="0" marL="0" rtl="0" algn="l">
              <a:spcBef>
                <a:spcPts val="1600"/>
              </a:spcBef>
              <a:spcAft>
                <a:spcPts val="0"/>
              </a:spcAft>
              <a:buNone/>
            </a:pPr>
            <a:r>
              <a:rPr lang="en-GB"/>
              <a:t>Our diagrams demonstrate that certain aspects of rocket launches are related to the success or failure of the launches.</a:t>
            </a:r>
            <a:endParaRPr/>
          </a:p>
          <a:p>
            <a:pPr indent="0" lvl="0" marL="0" rtl="0" algn="l">
              <a:spcBef>
                <a:spcPts val="1600"/>
              </a:spcBef>
              <a:spcAft>
                <a:spcPts val="0"/>
              </a:spcAft>
              <a:buNone/>
            </a:pPr>
            <a:r>
              <a:rPr lang="en-GB"/>
              <a:t>It is also determined that the decision tree is the finest machine learning method for predicting whether the Falcon 9 first stage will safely land.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3" name="Google Shape;253;p19"/>
          <p:cNvPicPr preferRelativeResize="0"/>
          <p:nvPr/>
        </p:nvPicPr>
        <p:blipFill>
          <a:blip r:embed="rId3">
            <a:alphaModFix/>
          </a:blip>
          <a:stretch>
            <a:fillRect/>
          </a:stretch>
        </p:blipFill>
        <p:spPr>
          <a:xfrm>
            <a:off x="6686225" y="2537000"/>
            <a:ext cx="1650176" cy="7262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84" name="Google Shape;484;p46"/>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Logistic regression</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GridSearchCV best score: 0.8464285714285713</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Accuracy score on test set: 0.8333333333333334</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Confusion matrix:</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85" name="Google Shape;485;p46"/>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86" name="Google Shape;486;p46"/>
          <p:cNvPicPr preferRelativeResize="0"/>
          <p:nvPr/>
        </p:nvPicPr>
        <p:blipFill>
          <a:blip r:embed="rId4">
            <a:alphaModFix/>
          </a:blip>
          <a:stretch>
            <a:fillRect/>
          </a:stretch>
        </p:blipFill>
        <p:spPr>
          <a:xfrm>
            <a:off x="2633800" y="2163625"/>
            <a:ext cx="3658608" cy="28135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492" name="Google Shape;492;p47"/>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Support vector machine (SVM)</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GridSearchCV best score: 0.8482142857142856</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Accuracy score on test set: 0.8333333333333334</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Confusion matrix:</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493" name="Google Shape;493;p47"/>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494" name="Google Shape;494;p47"/>
          <p:cNvPicPr preferRelativeResize="0"/>
          <p:nvPr/>
        </p:nvPicPr>
        <p:blipFill>
          <a:blip r:embed="rId4">
            <a:alphaModFix/>
          </a:blip>
          <a:stretch>
            <a:fillRect/>
          </a:stretch>
        </p:blipFill>
        <p:spPr>
          <a:xfrm>
            <a:off x="2397475" y="2184500"/>
            <a:ext cx="3658608" cy="2813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500" name="Google Shape;500;p48"/>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Decision tree</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GridSearchCV best score: 0.8892857142857142</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Accuracy score on test set: 0.8333333333333334</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Confusion matrix:</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501" name="Google Shape;501;p48"/>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502" name="Google Shape;502;p48"/>
          <p:cNvPicPr preferRelativeResize="0"/>
          <p:nvPr/>
        </p:nvPicPr>
        <p:blipFill>
          <a:blip r:embed="rId4">
            <a:alphaModFix/>
          </a:blip>
          <a:stretch>
            <a:fillRect/>
          </a:stretch>
        </p:blipFill>
        <p:spPr>
          <a:xfrm>
            <a:off x="2411350" y="2170600"/>
            <a:ext cx="3658608" cy="2813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txBox="1"/>
          <p:nvPr>
            <p:ph type="title"/>
          </p:nvPr>
        </p:nvSpPr>
        <p:spPr>
          <a:xfrm>
            <a:off x="2672550" y="386800"/>
            <a:ext cx="37989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b="1" sz="2800"/>
          </a:p>
        </p:txBody>
      </p:sp>
      <p:sp>
        <p:nvSpPr>
          <p:cNvPr id="508" name="Google Shape;508;p49"/>
          <p:cNvSpPr txBox="1"/>
          <p:nvPr>
            <p:ph idx="1" type="body"/>
          </p:nvPr>
        </p:nvSpPr>
        <p:spPr>
          <a:xfrm>
            <a:off x="48600" y="1245150"/>
            <a:ext cx="8632800" cy="7800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lt1"/>
              </a:buClr>
              <a:buSzPts val="1100"/>
              <a:buFont typeface="Arial"/>
              <a:buChar char="●"/>
            </a:pPr>
            <a:r>
              <a:rPr b="1" lang="en-GB" sz="1100">
                <a:latin typeface="Arial"/>
                <a:ea typeface="Arial"/>
                <a:cs typeface="Arial"/>
                <a:sym typeface="Arial"/>
              </a:rPr>
              <a:t>K nearest neighbors (KNN)</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GridSearchCV best score: 0.8482142857142858</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Accuracy score on test set: 0.8333333333333334</a:t>
            </a:r>
            <a:endParaRPr b="1"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GB" sz="1100">
                <a:latin typeface="Arial"/>
                <a:ea typeface="Arial"/>
                <a:cs typeface="Arial"/>
                <a:sym typeface="Arial"/>
              </a:rPr>
              <a:t>Confusion matrix:</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0" rtl="0" algn="l">
              <a:spcBef>
                <a:spcPts val="2000"/>
              </a:spcBef>
              <a:spcAft>
                <a:spcPts val="0"/>
              </a:spcAft>
              <a:buNone/>
            </a:pPr>
            <a:r>
              <a:t/>
            </a:r>
            <a:endParaRPr b="1" sz="1100">
              <a:latin typeface="Arial"/>
              <a:ea typeface="Arial"/>
              <a:cs typeface="Arial"/>
              <a:sym typeface="Arial"/>
            </a:endParaRPr>
          </a:p>
          <a:p>
            <a:pPr indent="0" lvl="0" marL="2286000" rtl="0" algn="l">
              <a:spcBef>
                <a:spcPts val="2000"/>
              </a:spcBef>
              <a:spcAft>
                <a:spcPts val="0"/>
              </a:spcAft>
              <a:buNone/>
            </a:pPr>
            <a:r>
              <a:t/>
            </a:r>
            <a:endParaRPr b="1" sz="900">
              <a:latin typeface="Arial"/>
              <a:ea typeface="Arial"/>
              <a:cs typeface="Arial"/>
              <a:sym typeface="Arial"/>
            </a:endParaRPr>
          </a:p>
          <a:p>
            <a:pPr indent="0" lvl="0" marL="0" rtl="0" algn="l">
              <a:lnSpc>
                <a:spcPct val="100000"/>
              </a:lnSpc>
              <a:spcBef>
                <a:spcPts val="2000"/>
              </a:spcBef>
              <a:spcAft>
                <a:spcPts val="0"/>
              </a:spcAft>
              <a:buNone/>
            </a:pPr>
            <a:r>
              <a:t/>
            </a:r>
            <a:endParaRPr sz="100"/>
          </a:p>
          <a:p>
            <a:pPr indent="0" lvl="0" marL="0" rtl="0" algn="l">
              <a:lnSpc>
                <a:spcPct val="100000"/>
              </a:lnSpc>
              <a:spcBef>
                <a:spcPts val="1600"/>
              </a:spcBef>
              <a:spcAft>
                <a:spcPts val="1600"/>
              </a:spcAft>
              <a:buNone/>
            </a:pPr>
            <a:r>
              <a:t/>
            </a:r>
            <a:endParaRPr sz="100"/>
          </a:p>
        </p:txBody>
      </p:sp>
      <p:pic>
        <p:nvPicPr>
          <p:cNvPr id="509" name="Google Shape;509;p49"/>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510" name="Google Shape;510;p49"/>
          <p:cNvPicPr preferRelativeResize="0"/>
          <p:nvPr/>
        </p:nvPicPr>
        <p:blipFill>
          <a:blip r:embed="rId4">
            <a:alphaModFix/>
          </a:blip>
          <a:stretch>
            <a:fillRect/>
          </a:stretch>
        </p:blipFill>
        <p:spPr>
          <a:xfrm>
            <a:off x="2307100" y="2149725"/>
            <a:ext cx="3658608" cy="2813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2100"/>
          </a:p>
          <a:p>
            <a:pPr indent="0" lvl="0" marL="0" rtl="0" algn="l">
              <a:spcBef>
                <a:spcPts val="0"/>
              </a:spcBef>
              <a:spcAft>
                <a:spcPts val="0"/>
              </a:spcAft>
              <a:buNone/>
            </a:pPr>
            <a:r>
              <a:t/>
            </a:r>
            <a:endParaRPr/>
          </a:p>
        </p:txBody>
      </p:sp>
      <p:sp>
        <p:nvSpPr>
          <p:cNvPr id="516" name="Google Shape;516;p50"/>
          <p:cNvSpPr txBox="1"/>
          <p:nvPr>
            <p:ph idx="1" type="body"/>
          </p:nvPr>
        </p:nvSpPr>
        <p:spPr>
          <a:xfrm>
            <a:off x="1290225" y="14929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solidFill>
                  <a:srgbClr val="FFFFFF"/>
                </a:solidFill>
              </a:rPr>
              <a:t>Putting the results of all 4 models side by side, we can see that they all share the same accuracy score and confusion matrix when tested on the test set. </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Therefore, their GridSearchCV best scores are used to rank them instead. Based on the GridSearchCV best scores, the models are ranked in the following order with the first being the best and the last one being the worst:</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Decision tree (GridSearchCV best score: 0.8892857142857142) </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K nearest neighbors, KNN (GridSearchCV best score: 0.8482142857142858)</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Support vector machine, SVM (GridSearchCV best score: 0.8482142857142856)</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Logistic regression (GridSearchCV best score: 0.8464285714285713)</a:t>
            </a:r>
            <a:endParaRPr b="1" sz="1200">
              <a:solidFill>
                <a:srgbClr val="FFFFFF"/>
              </a:solidFill>
            </a:endParaRPr>
          </a:p>
          <a:p>
            <a:pPr indent="0" lvl="0" marL="0" rtl="0" algn="l">
              <a:lnSpc>
                <a:spcPct val="100000"/>
              </a:lnSpc>
              <a:spcBef>
                <a:spcPts val="1600"/>
              </a:spcBef>
              <a:spcAft>
                <a:spcPts val="0"/>
              </a:spcAft>
              <a:buNone/>
            </a:pPr>
            <a:r>
              <a:t/>
            </a:r>
            <a:endParaRPr b="1" sz="1200">
              <a:solidFill>
                <a:srgbClr val="FFFFFF"/>
              </a:solidFill>
            </a:endParaRPr>
          </a:p>
          <a:p>
            <a:pPr indent="0" lvl="0" marL="0" rtl="0" algn="l">
              <a:lnSpc>
                <a:spcPct val="100000"/>
              </a:lnSpc>
              <a:spcBef>
                <a:spcPts val="1600"/>
              </a:spcBef>
              <a:spcAft>
                <a:spcPts val="0"/>
              </a:spcAft>
              <a:buNone/>
            </a:pPr>
            <a:r>
              <a:t/>
            </a:r>
            <a:endParaRPr b="1" sz="1200">
              <a:solidFill>
                <a:srgbClr val="FFFFFF"/>
              </a:solidFill>
            </a:endParaRPr>
          </a:p>
          <a:p>
            <a:pPr indent="0" lvl="0" marL="0" rtl="0" algn="l">
              <a:lnSpc>
                <a:spcPct val="100000"/>
              </a:lnSpc>
              <a:spcBef>
                <a:spcPts val="1600"/>
              </a:spcBef>
              <a:spcAft>
                <a:spcPts val="0"/>
              </a:spcAft>
              <a:buNone/>
            </a:pPr>
            <a:r>
              <a:t/>
            </a:r>
            <a:endParaRPr sz="1000">
              <a:solidFill>
                <a:srgbClr val="FFFFFF"/>
              </a:solidFill>
            </a:endParaRPr>
          </a:p>
          <a:p>
            <a:pPr indent="0" lvl="0" marL="0" rtl="0" algn="l">
              <a:lnSpc>
                <a:spcPct val="100000"/>
              </a:lnSpc>
              <a:spcBef>
                <a:spcPts val="1600"/>
              </a:spcBef>
              <a:spcAft>
                <a:spcPts val="1600"/>
              </a:spcAft>
              <a:buNone/>
            </a:pPr>
            <a:r>
              <a:t/>
            </a:r>
            <a:endParaRPr sz="1000">
              <a:solidFill>
                <a:srgbClr val="FFFFFF"/>
              </a:solidFill>
            </a:endParaRPr>
          </a:p>
        </p:txBody>
      </p:sp>
      <p:pic>
        <p:nvPicPr>
          <p:cNvPr id="517" name="Google Shape;517;p50"/>
          <p:cNvPicPr preferRelativeResize="0"/>
          <p:nvPr/>
        </p:nvPicPr>
        <p:blipFill>
          <a:blip r:embed="rId3">
            <a:alphaModFix/>
          </a:blip>
          <a:stretch>
            <a:fillRect/>
          </a:stretch>
        </p:blipFill>
        <p:spPr>
          <a:xfrm>
            <a:off x="7812550" y="0"/>
            <a:ext cx="1331450" cy="586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Results</a:t>
            </a:r>
            <a:endParaRPr b="1" sz="1900"/>
          </a:p>
          <a:p>
            <a:pPr indent="0" lvl="0" marL="0" rtl="0" algn="ctr">
              <a:lnSpc>
                <a:spcPct val="115000"/>
              </a:lnSpc>
              <a:spcBef>
                <a:spcPts val="0"/>
              </a:spcBef>
              <a:spcAft>
                <a:spcPts val="0"/>
              </a:spcAft>
              <a:buNone/>
            </a:pPr>
            <a:r>
              <a:rPr lang="en-GB" sz="1200">
                <a:solidFill>
                  <a:srgbClr val="FFFFFF"/>
                </a:solidFill>
                <a:latin typeface="Arial"/>
                <a:ea typeface="Arial"/>
                <a:cs typeface="Arial"/>
                <a:sym typeface="Arial"/>
              </a:rPr>
              <a:t>Predictive Analysis</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None/>
            </a:pPr>
            <a:r>
              <a:t/>
            </a:r>
            <a:endParaRPr sz="2100"/>
          </a:p>
          <a:p>
            <a:pPr indent="0" lvl="0" marL="0" rtl="0" algn="l">
              <a:spcBef>
                <a:spcPts val="0"/>
              </a:spcBef>
              <a:spcAft>
                <a:spcPts val="0"/>
              </a:spcAft>
              <a:buNone/>
            </a:pPr>
            <a:r>
              <a:t/>
            </a:r>
            <a:endParaRPr/>
          </a:p>
        </p:txBody>
      </p:sp>
      <p:sp>
        <p:nvSpPr>
          <p:cNvPr id="523" name="Google Shape;523;p51"/>
          <p:cNvSpPr txBox="1"/>
          <p:nvPr>
            <p:ph idx="1" type="body"/>
          </p:nvPr>
        </p:nvSpPr>
        <p:spPr>
          <a:xfrm>
            <a:off x="1290225" y="14929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solidFill>
                  <a:srgbClr val="FFFFFF"/>
                </a:solidFill>
              </a:rPr>
              <a:t>We can see from the data display portion that some characteristics may have a connection with the mission result in a variety of ways. For example, with heavy payloads, the effective or favorable landing rate is higher in orbit classes such as Polar, LEO, and ISS. However, for GTO, we can't tell the difference because both positive and negative arrival rates (missed missions) are present.</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As a result, each feature may have an effect on the ultimate task outcome. It is challenging to determine how each of these characteristics affects the task outcome. However, we can use machine learning techniques to learn the pattern of previous data and forecast whether or not a task will be effective based on the provided features.</a:t>
            </a:r>
            <a:endParaRPr b="1" sz="1200">
              <a:solidFill>
                <a:srgbClr val="FFFFFF"/>
              </a:solidFill>
            </a:endParaRPr>
          </a:p>
          <a:p>
            <a:pPr indent="0" lvl="0" marL="0" rtl="0" algn="l">
              <a:lnSpc>
                <a:spcPct val="100000"/>
              </a:lnSpc>
              <a:spcBef>
                <a:spcPts val="1600"/>
              </a:spcBef>
              <a:spcAft>
                <a:spcPts val="0"/>
              </a:spcAft>
              <a:buNone/>
            </a:pPr>
            <a:r>
              <a:t/>
            </a:r>
            <a:endParaRPr b="1" sz="1200">
              <a:solidFill>
                <a:srgbClr val="FFFFFF"/>
              </a:solidFill>
            </a:endParaRPr>
          </a:p>
          <a:p>
            <a:pPr indent="0" lvl="0" marL="0" rtl="0" algn="l">
              <a:lnSpc>
                <a:spcPct val="100000"/>
              </a:lnSpc>
              <a:spcBef>
                <a:spcPts val="1600"/>
              </a:spcBef>
              <a:spcAft>
                <a:spcPts val="0"/>
              </a:spcAft>
              <a:buNone/>
            </a:pPr>
            <a:r>
              <a:t/>
            </a:r>
            <a:endParaRPr sz="1000">
              <a:solidFill>
                <a:srgbClr val="FFFFFF"/>
              </a:solidFill>
            </a:endParaRPr>
          </a:p>
          <a:p>
            <a:pPr indent="0" lvl="0" marL="0" rtl="0" algn="l">
              <a:lnSpc>
                <a:spcPct val="100000"/>
              </a:lnSpc>
              <a:spcBef>
                <a:spcPts val="1600"/>
              </a:spcBef>
              <a:spcAft>
                <a:spcPts val="1600"/>
              </a:spcAft>
              <a:buNone/>
            </a:pPr>
            <a:r>
              <a:t/>
            </a:r>
            <a:endParaRPr sz="1000">
              <a:solidFill>
                <a:srgbClr val="FFFFFF"/>
              </a:solidFill>
            </a:endParaRPr>
          </a:p>
        </p:txBody>
      </p:sp>
      <p:pic>
        <p:nvPicPr>
          <p:cNvPr id="524" name="Google Shape;524;p51"/>
          <p:cNvPicPr preferRelativeResize="0"/>
          <p:nvPr/>
        </p:nvPicPr>
        <p:blipFill>
          <a:blip r:embed="rId3">
            <a:alphaModFix/>
          </a:blip>
          <a:stretch>
            <a:fillRect/>
          </a:stretch>
        </p:blipFill>
        <p:spPr>
          <a:xfrm>
            <a:off x="7812550" y="0"/>
            <a:ext cx="1331450" cy="586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2"/>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800"/>
              <a:t>CONCLUSION</a:t>
            </a:r>
            <a:endParaRPr sz="2100"/>
          </a:p>
          <a:p>
            <a:pPr indent="0" lvl="0" marL="0" rtl="0" algn="l">
              <a:spcBef>
                <a:spcPts val="0"/>
              </a:spcBef>
              <a:spcAft>
                <a:spcPts val="0"/>
              </a:spcAft>
              <a:buNone/>
            </a:pPr>
            <a:r>
              <a:t/>
            </a:r>
            <a:endParaRPr/>
          </a:p>
        </p:txBody>
      </p:sp>
      <p:sp>
        <p:nvSpPr>
          <p:cNvPr id="530" name="Google Shape;530;p52"/>
          <p:cNvSpPr txBox="1"/>
          <p:nvPr>
            <p:ph idx="1" type="body"/>
          </p:nvPr>
        </p:nvSpPr>
        <p:spPr>
          <a:xfrm>
            <a:off x="1290225" y="14929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solidFill>
                  <a:srgbClr val="FFFFFF"/>
                </a:solidFill>
              </a:rPr>
              <a:t>In this project, we try to predict if the first stage of a given Falcon 9 launch will land in order to determine the cost of a launch.</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Each feature of a Falcon 9 launch, such as its payload mass or orbit type, may affect the mission outcome in a certain way. </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Several machine learning algorithms are employed to learn the patterns of past Falcon 9 launch data to produce predictive models that can be used to predict the outcome of a Falcon 9 launch.</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The predictive model produced by decision tree algorithm performed the best among the 4 machine learning algorithms employed. </a:t>
            </a:r>
            <a:endParaRPr b="1" sz="1200">
              <a:solidFill>
                <a:srgbClr val="FFFFFF"/>
              </a:solidFill>
            </a:endParaRPr>
          </a:p>
          <a:p>
            <a:pPr indent="0" lvl="0" marL="0" rtl="0" algn="l">
              <a:lnSpc>
                <a:spcPct val="100000"/>
              </a:lnSpc>
              <a:spcBef>
                <a:spcPts val="1600"/>
              </a:spcBef>
              <a:spcAft>
                <a:spcPts val="0"/>
              </a:spcAft>
              <a:buNone/>
            </a:pPr>
            <a:r>
              <a:t/>
            </a:r>
            <a:endParaRPr b="1" sz="1200">
              <a:solidFill>
                <a:srgbClr val="FFFFFF"/>
              </a:solidFill>
            </a:endParaRPr>
          </a:p>
          <a:p>
            <a:pPr indent="0" lvl="0" marL="0" rtl="0" algn="l">
              <a:lnSpc>
                <a:spcPct val="100000"/>
              </a:lnSpc>
              <a:spcBef>
                <a:spcPts val="1600"/>
              </a:spcBef>
              <a:spcAft>
                <a:spcPts val="0"/>
              </a:spcAft>
              <a:buNone/>
            </a:pPr>
            <a:r>
              <a:t/>
            </a:r>
            <a:endParaRPr b="1" sz="1200">
              <a:solidFill>
                <a:srgbClr val="FFFFFF"/>
              </a:solidFill>
            </a:endParaRPr>
          </a:p>
          <a:p>
            <a:pPr indent="0" lvl="0" marL="0" rtl="0" algn="l">
              <a:lnSpc>
                <a:spcPct val="100000"/>
              </a:lnSpc>
              <a:spcBef>
                <a:spcPts val="1600"/>
              </a:spcBef>
              <a:spcAft>
                <a:spcPts val="0"/>
              </a:spcAft>
              <a:buNone/>
            </a:pPr>
            <a:r>
              <a:t/>
            </a:r>
            <a:endParaRPr sz="1000">
              <a:solidFill>
                <a:srgbClr val="FFFFFF"/>
              </a:solidFill>
            </a:endParaRPr>
          </a:p>
          <a:p>
            <a:pPr indent="0" lvl="0" marL="0" rtl="0" algn="l">
              <a:lnSpc>
                <a:spcPct val="100000"/>
              </a:lnSpc>
              <a:spcBef>
                <a:spcPts val="1600"/>
              </a:spcBef>
              <a:spcAft>
                <a:spcPts val="1600"/>
              </a:spcAft>
              <a:buNone/>
            </a:pPr>
            <a:r>
              <a:t/>
            </a:r>
            <a:endParaRPr sz="1000">
              <a:solidFill>
                <a:srgbClr val="FFFFFF"/>
              </a:solidFill>
            </a:endParaRPr>
          </a:p>
        </p:txBody>
      </p:sp>
      <p:pic>
        <p:nvPicPr>
          <p:cNvPr id="531" name="Google Shape;531;p52"/>
          <p:cNvPicPr preferRelativeResize="0"/>
          <p:nvPr/>
        </p:nvPicPr>
        <p:blipFill>
          <a:blip r:embed="rId3">
            <a:alphaModFix/>
          </a:blip>
          <a:stretch>
            <a:fillRect/>
          </a:stretch>
        </p:blipFill>
        <p:spPr>
          <a:xfrm>
            <a:off x="7812550" y="0"/>
            <a:ext cx="1331450" cy="586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3"/>
          <p:cNvSpPr txBox="1"/>
          <p:nvPr>
            <p:ph type="title"/>
          </p:nvPr>
        </p:nvSpPr>
        <p:spPr>
          <a:xfrm>
            <a:off x="2683850" y="1064400"/>
            <a:ext cx="3063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100"/>
              <a:t>Thank you!</a:t>
            </a:r>
            <a:endParaRPr b="1" sz="3100"/>
          </a:p>
        </p:txBody>
      </p:sp>
      <p:sp>
        <p:nvSpPr>
          <p:cNvPr id="537" name="Google Shape;537;p53"/>
          <p:cNvSpPr txBox="1"/>
          <p:nvPr>
            <p:ph idx="1" type="body"/>
          </p:nvPr>
        </p:nvSpPr>
        <p:spPr>
          <a:xfrm>
            <a:off x="3105875" y="1601250"/>
            <a:ext cx="3063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Arial"/>
                <a:ea typeface="Arial"/>
                <a:cs typeface="Arial"/>
                <a:sym typeface="Arial"/>
              </a:rPr>
              <a:t>Michael Martirosian </a:t>
            </a:r>
            <a:endParaRPr>
              <a:latin typeface="Arial"/>
              <a:ea typeface="Arial"/>
              <a:cs typeface="Arial"/>
              <a:sym typeface="Arial"/>
            </a:endParaRPr>
          </a:p>
          <a:p>
            <a:pPr indent="0" lvl="0" marL="0" rtl="0" algn="ctr">
              <a:spcBef>
                <a:spcPts val="1600"/>
              </a:spcBef>
              <a:spcAft>
                <a:spcPts val="1600"/>
              </a:spcAft>
              <a:buNone/>
            </a:pPr>
            <a:r>
              <a:t/>
            </a:r>
            <a:endParaRPr>
              <a:latin typeface="Arial"/>
              <a:ea typeface="Arial"/>
              <a:cs typeface="Arial"/>
              <a:sym typeface="Arial"/>
            </a:endParaRPr>
          </a:p>
        </p:txBody>
      </p:sp>
      <p:pic>
        <p:nvPicPr>
          <p:cNvPr id="538" name="Google Shape;538;p53"/>
          <p:cNvPicPr preferRelativeResize="0"/>
          <p:nvPr/>
        </p:nvPicPr>
        <p:blipFill>
          <a:blip r:embed="rId3">
            <a:alphaModFix/>
          </a:blip>
          <a:stretch>
            <a:fillRect/>
          </a:stretch>
        </p:blipFill>
        <p:spPr>
          <a:xfrm>
            <a:off x="6725579" y="0"/>
            <a:ext cx="2418426" cy="1064401"/>
          </a:xfrm>
          <a:prstGeom prst="rect">
            <a:avLst/>
          </a:prstGeom>
          <a:noFill/>
          <a:ln>
            <a:noFill/>
          </a:ln>
        </p:spPr>
      </p:pic>
      <p:pic>
        <p:nvPicPr>
          <p:cNvPr id="539" name="Google Shape;539;p53"/>
          <p:cNvPicPr preferRelativeResize="0"/>
          <p:nvPr/>
        </p:nvPicPr>
        <p:blipFill>
          <a:blip r:embed="rId4">
            <a:alphaModFix/>
          </a:blip>
          <a:stretch>
            <a:fillRect/>
          </a:stretch>
        </p:blipFill>
        <p:spPr>
          <a:xfrm>
            <a:off x="0" y="3203750"/>
            <a:ext cx="9144001" cy="1939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59" name="Google Shape;259;p20"/>
          <p:cNvSpPr txBox="1"/>
          <p:nvPr/>
        </p:nvSpPr>
        <p:spPr>
          <a:xfrm>
            <a:off x="1297500" y="1187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0"/>
          <p:cNvSpPr txBox="1"/>
          <p:nvPr>
            <p:ph idx="1" type="body"/>
          </p:nvPr>
        </p:nvSpPr>
        <p:spPr>
          <a:xfrm>
            <a:off x="2030400" y="10298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In this capstone, we will forecast whether the Falcon 9 first stage will safely land. SpaceX offers Falcon 9 rocket flights on its website for 62 million dollars; other providers charge up to 165 million dollars each; much of the savings is due to SpaceX's ability to reuse the first stage. As a result, if we can predict whether the first stage will land, we can estimate the expense of a flight. This data can be used if another business wishes to compete with SpaceX for a rocket launch.</a:t>
            </a:r>
            <a:endParaRPr>
              <a:solidFill>
                <a:srgbClr val="FFFFFF"/>
              </a:solidFill>
            </a:endParaRPr>
          </a:p>
        </p:txBody>
      </p:sp>
      <p:sp>
        <p:nvSpPr>
          <p:cNvPr id="261" name="Google Shape;261;p20"/>
          <p:cNvSpPr txBox="1"/>
          <p:nvPr/>
        </p:nvSpPr>
        <p:spPr>
          <a:xfrm>
            <a:off x="1297500" y="28045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0"/>
          <p:cNvSpPr txBox="1"/>
          <p:nvPr>
            <p:ph idx="1" type="body"/>
          </p:nvPr>
        </p:nvSpPr>
        <p:spPr>
          <a:xfrm>
            <a:off x="2030400" y="28044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majority of failed landings are premeditated. SpaceX will occasionally execute a controlled descent in the ocean.</a:t>
            </a:r>
            <a:endParaRPr>
              <a:solidFill>
                <a:srgbClr val="FFFFFF"/>
              </a:solidFill>
            </a:endParaRPr>
          </a:p>
        </p:txBody>
      </p:sp>
      <p:sp>
        <p:nvSpPr>
          <p:cNvPr id="263" name="Google Shape;263;p20"/>
          <p:cNvSpPr txBox="1"/>
          <p:nvPr/>
        </p:nvSpPr>
        <p:spPr>
          <a:xfrm>
            <a:off x="1297500" y="3503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4" name="Google Shape;264;p20"/>
          <p:cNvSpPr txBox="1"/>
          <p:nvPr>
            <p:ph idx="1" type="body"/>
          </p:nvPr>
        </p:nvSpPr>
        <p:spPr>
          <a:xfrm>
            <a:off x="2030400" y="35038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primary issue we are attempting to answer is whether, for a given set of Falcon 9 rocket launch characteristics such as cargo mass, trajectory type, launch location, and so on, the first stage of the rocket will safely land.</a:t>
            </a:r>
            <a:endParaRPr>
              <a:solidFill>
                <a:srgbClr val="FFFFFF"/>
              </a:solidFill>
            </a:endParaRPr>
          </a:p>
        </p:txBody>
      </p:sp>
      <p:pic>
        <p:nvPicPr>
          <p:cNvPr id="265" name="Google Shape;265;p20"/>
          <p:cNvPicPr preferRelativeResize="0"/>
          <p:nvPr/>
        </p:nvPicPr>
        <p:blipFill>
          <a:blip r:embed="rId3">
            <a:alphaModFix/>
          </a:blip>
          <a:stretch>
            <a:fillRect/>
          </a:stretch>
        </p:blipFill>
        <p:spPr>
          <a:xfrm>
            <a:off x="7406800" y="4378925"/>
            <a:ext cx="1737203" cy="76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71" name="Google Shape;271;p21"/>
          <p:cNvSpPr txBox="1"/>
          <p:nvPr>
            <p:ph idx="1" type="body"/>
          </p:nvPr>
        </p:nvSpPr>
        <p:spPr>
          <a:xfrm>
            <a:off x="4572000" y="518000"/>
            <a:ext cx="4456800" cy="1766700"/>
          </a:xfrm>
          <a:prstGeom prst="rect">
            <a:avLst/>
          </a:prstGeom>
          <a:ln>
            <a:noFill/>
          </a:ln>
        </p:spPr>
        <p:txBody>
          <a:bodyPr anchorCtr="0" anchor="t" bIns="91425" lIns="91425" spcFirstLastPara="1" rIns="91425" wrap="square" tIns="91425">
            <a:noAutofit/>
          </a:bodyPr>
          <a:lstStyle/>
          <a:p>
            <a:pPr indent="0" lvl="0" marL="0" rtl="0" algn="ctr">
              <a:spcBef>
                <a:spcPts val="1200"/>
              </a:spcBef>
              <a:spcAft>
                <a:spcPts val="0"/>
              </a:spcAft>
              <a:buNone/>
            </a:pPr>
            <a:r>
              <a:rPr b="1" lang="en-GB" sz="1400">
                <a:solidFill>
                  <a:schemeClr val="lt1"/>
                </a:solidFill>
                <a:latin typeface="Arial"/>
                <a:ea typeface="Arial"/>
                <a:cs typeface="Arial"/>
                <a:sym typeface="Arial"/>
              </a:rPr>
              <a:t>The overall methodology includes:</a:t>
            </a:r>
            <a:endParaRPr b="1" sz="1400">
              <a:solidFill>
                <a:schemeClr val="lt1"/>
              </a:solidFill>
              <a:latin typeface="Arial"/>
              <a:ea typeface="Arial"/>
              <a:cs typeface="Arial"/>
              <a:sym typeface="Arial"/>
            </a:endParaRPr>
          </a:p>
          <a:p>
            <a:pPr indent="0" lvl="0" marL="0" rtl="0" algn="ctr">
              <a:lnSpc>
                <a:spcPct val="100000"/>
              </a:lnSpc>
              <a:spcBef>
                <a:spcPts val="1600"/>
              </a:spcBef>
              <a:spcAft>
                <a:spcPts val="0"/>
              </a:spcAft>
              <a:buNone/>
            </a:pPr>
            <a:r>
              <a:rPr b="1" lang="en-GB" sz="800">
                <a:solidFill>
                  <a:schemeClr val="lt1"/>
                </a:solidFill>
                <a:latin typeface="Arial"/>
                <a:ea typeface="Arial"/>
                <a:cs typeface="Arial"/>
                <a:sym typeface="Arial"/>
              </a:rPr>
              <a:t>Data collection, wrangling, and formatting, using</a:t>
            </a:r>
            <a:r>
              <a:rPr b="1" lang="en-GB" sz="800">
                <a:solidFill>
                  <a:schemeClr val="lt1"/>
                </a:solidFill>
                <a:latin typeface="Arial"/>
                <a:ea typeface="Arial"/>
                <a:cs typeface="Arial"/>
                <a:sym typeface="Arial"/>
              </a:rPr>
              <a:t>:</a:t>
            </a:r>
            <a:endParaRPr b="1" sz="800">
              <a:solidFill>
                <a:schemeClr val="lt1"/>
              </a:solidFill>
              <a:latin typeface="Arial"/>
              <a:ea typeface="Arial"/>
              <a:cs typeface="Arial"/>
              <a:sym typeface="Arial"/>
            </a:endParaRPr>
          </a:p>
          <a:p>
            <a:pPr indent="-279400" lvl="0" marL="457200" rtl="0" algn="just">
              <a:lnSpc>
                <a:spcPct val="100000"/>
              </a:lnSpc>
              <a:spcBef>
                <a:spcPts val="1600"/>
              </a:spcBef>
              <a:spcAft>
                <a:spcPts val="0"/>
              </a:spcAft>
              <a:buClr>
                <a:schemeClr val="lt1"/>
              </a:buClr>
              <a:buSzPts val="800"/>
              <a:buFont typeface="Arial"/>
              <a:buChar char="●"/>
            </a:pPr>
            <a:r>
              <a:rPr b="1" lang="en-GB" sz="800">
                <a:solidFill>
                  <a:schemeClr val="lt1"/>
                </a:solidFill>
                <a:latin typeface="Arial"/>
                <a:ea typeface="Arial"/>
                <a:cs typeface="Arial"/>
                <a:sym typeface="Arial"/>
              </a:rPr>
              <a:t>SpaceX API</a:t>
            </a:r>
            <a:endParaRPr b="1" sz="800">
              <a:solidFill>
                <a:schemeClr val="lt1"/>
              </a:solidFill>
              <a:latin typeface="Arial"/>
              <a:ea typeface="Arial"/>
              <a:cs typeface="Arial"/>
              <a:sym typeface="Arial"/>
            </a:endParaRPr>
          </a:p>
          <a:p>
            <a:pPr indent="-279400" lvl="0" marL="4572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Web scrapi</a:t>
            </a:r>
            <a:r>
              <a:rPr b="1" lang="en-GB" sz="800">
                <a:solidFill>
                  <a:schemeClr val="lt1"/>
                </a:solidFill>
                <a:latin typeface="Arial"/>
                <a:ea typeface="Arial"/>
                <a:cs typeface="Arial"/>
                <a:sym typeface="Arial"/>
              </a:rPr>
              <a:t>ng</a:t>
            </a:r>
            <a:endParaRPr b="1" sz="800">
              <a:solidFill>
                <a:schemeClr val="lt1"/>
              </a:solidFill>
              <a:latin typeface="Arial"/>
              <a:ea typeface="Arial"/>
              <a:cs typeface="Arial"/>
              <a:sym typeface="Arial"/>
            </a:endParaRPr>
          </a:p>
          <a:p>
            <a:pPr indent="0" lvl="0" marL="0" rtl="0" algn="ctr">
              <a:lnSpc>
                <a:spcPct val="100000"/>
              </a:lnSpc>
              <a:spcBef>
                <a:spcPts val="1600"/>
              </a:spcBef>
              <a:spcAft>
                <a:spcPts val="0"/>
              </a:spcAft>
              <a:buNone/>
            </a:pPr>
            <a:r>
              <a:rPr b="1" lang="en-GB" sz="800">
                <a:solidFill>
                  <a:schemeClr val="lt1"/>
                </a:solidFill>
                <a:latin typeface="Arial"/>
                <a:ea typeface="Arial"/>
                <a:cs typeface="Arial"/>
                <a:sym typeface="Arial"/>
              </a:rPr>
              <a:t>Exploratory data analysis (EDA), using:</a:t>
            </a:r>
            <a:endParaRPr b="1" sz="800">
              <a:solidFill>
                <a:schemeClr val="lt1"/>
              </a:solidFill>
              <a:latin typeface="Arial"/>
              <a:ea typeface="Arial"/>
              <a:cs typeface="Arial"/>
              <a:sym typeface="Arial"/>
            </a:endParaRPr>
          </a:p>
          <a:p>
            <a:pPr indent="-279400" lvl="1" marL="914400" rtl="0" algn="just">
              <a:lnSpc>
                <a:spcPct val="100000"/>
              </a:lnSpc>
              <a:spcBef>
                <a:spcPts val="1600"/>
              </a:spcBef>
              <a:spcAft>
                <a:spcPts val="0"/>
              </a:spcAft>
              <a:buClr>
                <a:schemeClr val="lt1"/>
              </a:buClr>
              <a:buSzPts val="800"/>
              <a:buFont typeface="Arial"/>
              <a:buChar char="●"/>
            </a:pPr>
            <a:r>
              <a:rPr b="1" lang="en-GB" sz="800">
                <a:solidFill>
                  <a:schemeClr val="lt1"/>
                </a:solidFill>
                <a:latin typeface="Arial"/>
                <a:ea typeface="Arial"/>
                <a:cs typeface="Arial"/>
                <a:sym typeface="Arial"/>
              </a:rPr>
              <a:t>Pandas and NumPy </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SQL</a:t>
            </a:r>
            <a:endParaRPr b="1" sz="800">
              <a:solidFill>
                <a:schemeClr val="lt1"/>
              </a:solidFill>
              <a:latin typeface="Arial"/>
              <a:ea typeface="Arial"/>
              <a:cs typeface="Arial"/>
              <a:sym typeface="Arial"/>
            </a:endParaRPr>
          </a:p>
          <a:p>
            <a:pPr indent="0" lvl="0" marL="0" rtl="0" algn="ctr">
              <a:lnSpc>
                <a:spcPct val="100000"/>
              </a:lnSpc>
              <a:spcBef>
                <a:spcPts val="1600"/>
              </a:spcBef>
              <a:spcAft>
                <a:spcPts val="0"/>
              </a:spcAft>
              <a:buNone/>
            </a:pPr>
            <a:r>
              <a:rPr b="1" lang="en-GB" sz="800">
                <a:solidFill>
                  <a:schemeClr val="lt1"/>
                </a:solidFill>
                <a:latin typeface="Arial"/>
                <a:ea typeface="Arial"/>
                <a:cs typeface="Arial"/>
                <a:sym typeface="Arial"/>
              </a:rPr>
              <a:t>Data visualization, using:</a:t>
            </a:r>
            <a:endParaRPr b="1" sz="800">
              <a:solidFill>
                <a:schemeClr val="lt1"/>
              </a:solidFill>
              <a:latin typeface="Arial"/>
              <a:ea typeface="Arial"/>
              <a:cs typeface="Arial"/>
              <a:sym typeface="Arial"/>
            </a:endParaRPr>
          </a:p>
          <a:p>
            <a:pPr indent="-279400" lvl="1" marL="914400" rtl="0" algn="just">
              <a:lnSpc>
                <a:spcPct val="100000"/>
              </a:lnSpc>
              <a:spcBef>
                <a:spcPts val="1600"/>
              </a:spcBef>
              <a:spcAft>
                <a:spcPts val="0"/>
              </a:spcAft>
              <a:buClr>
                <a:schemeClr val="lt1"/>
              </a:buClr>
              <a:buSzPts val="800"/>
              <a:buFont typeface="Arial"/>
              <a:buChar char="●"/>
            </a:pPr>
            <a:r>
              <a:rPr b="1" lang="en-GB" sz="800">
                <a:solidFill>
                  <a:schemeClr val="lt1"/>
                </a:solidFill>
                <a:latin typeface="Arial"/>
                <a:ea typeface="Arial"/>
                <a:cs typeface="Arial"/>
                <a:sym typeface="Arial"/>
              </a:rPr>
              <a:t>Matplotlib and Seaborn</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Folium</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Dash</a:t>
            </a:r>
            <a:endParaRPr b="1" sz="800">
              <a:solidFill>
                <a:schemeClr val="lt1"/>
              </a:solidFill>
              <a:latin typeface="Arial"/>
              <a:ea typeface="Arial"/>
              <a:cs typeface="Arial"/>
              <a:sym typeface="Arial"/>
            </a:endParaRPr>
          </a:p>
          <a:p>
            <a:pPr indent="0" lvl="0" marL="0" rtl="0" algn="ctr">
              <a:lnSpc>
                <a:spcPct val="100000"/>
              </a:lnSpc>
              <a:spcBef>
                <a:spcPts val="1600"/>
              </a:spcBef>
              <a:spcAft>
                <a:spcPts val="0"/>
              </a:spcAft>
              <a:buNone/>
            </a:pPr>
            <a:r>
              <a:rPr b="1" lang="en-GB" sz="800">
                <a:solidFill>
                  <a:schemeClr val="lt1"/>
                </a:solidFill>
                <a:latin typeface="Arial"/>
                <a:ea typeface="Arial"/>
                <a:cs typeface="Arial"/>
                <a:sym typeface="Arial"/>
              </a:rPr>
              <a:t>Machine learning prediction, using</a:t>
            </a:r>
            <a:endParaRPr b="1" sz="800">
              <a:solidFill>
                <a:schemeClr val="lt1"/>
              </a:solidFill>
              <a:latin typeface="Arial"/>
              <a:ea typeface="Arial"/>
              <a:cs typeface="Arial"/>
              <a:sym typeface="Arial"/>
            </a:endParaRPr>
          </a:p>
          <a:p>
            <a:pPr indent="-279400" lvl="1" marL="914400" rtl="0" algn="just">
              <a:lnSpc>
                <a:spcPct val="100000"/>
              </a:lnSpc>
              <a:spcBef>
                <a:spcPts val="1600"/>
              </a:spcBef>
              <a:spcAft>
                <a:spcPts val="0"/>
              </a:spcAft>
              <a:buClr>
                <a:schemeClr val="lt1"/>
              </a:buClr>
              <a:buSzPts val="800"/>
              <a:buFont typeface="Arial"/>
              <a:buChar char="●"/>
            </a:pPr>
            <a:r>
              <a:rPr b="1" lang="en-GB" sz="800">
                <a:solidFill>
                  <a:schemeClr val="lt1"/>
                </a:solidFill>
                <a:latin typeface="Arial"/>
                <a:ea typeface="Arial"/>
                <a:cs typeface="Arial"/>
                <a:sym typeface="Arial"/>
              </a:rPr>
              <a:t>Logistic regression</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Support vector machine (SVM)</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Decision tree</a:t>
            </a:r>
            <a:endParaRPr b="1" sz="800">
              <a:solidFill>
                <a:schemeClr val="lt1"/>
              </a:solidFill>
              <a:latin typeface="Arial"/>
              <a:ea typeface="Arial"/>
              <a:cs typeface="Arial"/>
              <a:sym typeface="Arial"/>
            </a:endParaRPr>
          </a:p>
          <a:p>
            <a:pPr indent="-279400" lvl="1" marL="914400" rtl="0" algn="just">
              <a:lnSpc>
                <a:spcPct val="100000"/>
              </a:lnSpc>
              <a:spcBef>
                <a:spcPts val="0"/>
              </a:spcBef>
              <a:spcAft>
                <a:spcPts val="0"/>
              </a:spcAft>
              <a:buClr>
                <a:schemeClr val="lt1"/>
              </a:buClr>
              <a:buSzPts val="800"/>
              <a:buFont typeface="Arial"/>
              <a:buChar char="●"/>
            </a:pPr>
            <a:r>
              <a:rPr b="1" lang="en-GB" sz="800">
                <a:solidFill>
                  <a:schemeClr val="lt1"/>
                </a:solidFill>
                <a:latin typeface="Arial"/>
                <a:ea typeface="Arial"/>
                <a:cs typeface="Arial"/>
                <a:sym typeface="Arial"/>
              </a:rPr>
              <a:t>K-nearest neighbors (KNN)</a:t>
            </a:r>
            <a:endParaRPr b="1" sz="800">
              <a:solidFill>
                <a:schemeClr val="lt1"/>
              </a:solidFill>
              <a:latin typeface="Arial"/>
              <a:ea typeface="Arial"/>
              <a:cs typeface="Arial"/>
              <a:sym typeface="Arial"/>
            </a:endParaRPr>
          </a:p>
          <a:p>
            <a:pPr indent="0" lvl="0" marL="0" rtl="0" algn="l">
              <a:spcBef>
                <a:spcPts val="1200"/>
              </a:spcBef>
              <a:spcAft>
                <a:spcPts val="0"/>
              </a:spcAft>
              <a:buNone/>
            </a:pPr>
            <a:r>
              <a:t/>
            </a:r>
            <a:endParaRPr sz="1000"/>
          </a:p>
          <a:p>
            <a:pPr indent="0" lvl="0" marL="0" rtl="0" algn="l">
              <a:spcBef>
                <a:spcPts val="1600"/>
              </a:spcBef>
              <a:spcAft>
                <a:spcPts val="1600"/>
              </a:spcAft>
              <a:buNone/>
            </a:pPr>
            <a:r>
              <a:t/>
            </a:r>
            <a:endParaRPr/>
          </a:p>
        </p:txBody>
      </p:sp>
      <p:pic>
        <p:nvPicPr>
          <p:cNvPr id="272" name="Google Shape;272;p21"/>
          <p:cNvPicPr preferRelativeResize="0"/>
          <p:nvPr/>
        </p:nvPicPr>
        <p:blipFill>
          <a:blip r:embed="rId3">
            <a:alphaModFix/>
          </a:blip>
          <a:stretch>
            <a:fillRect/>
          </a:stretch>
        </p:blipFill>
        <p:spPr>
          <a:xfrm>
            <a:off x="0" y="1035650"/>
            <a:ext cx="4684750" cy="4107850"/>
          </a:xfrm>
          <a:prstGeom prst="rect">
            <a:avLst/>
          </a:prstGeom>
          <a:noFill/>
          <a:ln>
            <a:noFill/>
          </a:ln>
        </p:spPr>
      </p:pic>
      <p:pic>
        <p:nvPicPr>
          <p:cNvPr id="273" name="Google Shape;273;p21"/>
          <p:cNvPicPr preferRelativeResize="0"/>
          <p:nvPr/>
        </p:nvPicPr>
        <p:blipFill>
          <a:blip r:embed="rId4">
            <a:alphaModFix/>
          </a:blip>
          <a:stretch>
            <a:fillRect/>
          </a:stretch>
        </p:blipFill>
        <p:spPr>
          <a:xfrm>
            <a:off x="7485750" y="4413675"/>
            <a:ext cx="1658253" cy="72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100"/>
              <a:t>Methodology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Pt.1 </a:t>
            </a:r>
            <a:r>
              <a:rPr b="1" lang="en-GB" sz="1200">
                <a:solidFill>
                  <a:srgbClr val="FFFFFF"/>
                </a:solidFill>
                <a:latin typeface="Calibri"/>
                <a:ea typeface="Calibri"/>
                <a:cs typeface="Calibri"/>
                <a:sym typeface="Calibri"/>
              </a:rPr>
              <a:t>Data collection, wrangling, and formatting </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79" name="Google Shape;279;p22"/>
          <p:cNvSpPr txBox="1"/>
          <p:nvPr>
            <p:ph idx="1" type="body"/>
          </p:nvPr>
        </p:nvSpPr>
        <p:spPr>
          <a:xfrm>
            <a:off x="1116450" y="14373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FFFFFF"/>
                </a:solidFill>
              </a:rPr>
              <a:t>API for SpaceX</a:t>
            </a:r>
            <a:endParaRPr sz="1000">
              <a:solidFill>
                <a:srgbClr val="FFFFFF"/>
              </a:solidFill>
            </a:endParaRPr>
          </a:p>
          <a:p>
            <a:pPr indent="0" lvl="0" marL="0" rtl="0" algn="r">
              <a:lnSpc>
                <a:spcPct val="100000"/>
              </a:lnSpc>
              <a:spcBef>
                <a:spcPts val="1600"/>
              </a:spcBef>
              <a:spcAft>
                <a:spcPts val="0"/>
              </a:spcAft>
              <a:buNone/>
            </a:pPr>
            <a:r>
              <a:rPr lang="en-GB" sz="1000">
                <a:solidFill>
                  <a:srgbClr val="FFFFFF"/>
                </a:solidFill>
              </a:rPr>
              <a:t>The URL for the API is </a:t>
            </a:r>
            <a:r>
              <a:rPr lang="en-GB" sz="1000" u="sng">
                <a:solidFill>
                  <a:schemeClr val="hlink"/>
                </a:solidFill>
                <a:hlinkClick r:id="rId3"/>
              </a:rPr>
              <a:t>https://api.spacexdata.com/v4/rockets/.</a:t>
            </a:r>
            <a:endParaRPr sz="1000">
              <a:solidFill>
                <a:srgbClr val="FFFFFF"/>
              </a:solidFill>
            </a:endParaRPr>
          </a:p>
          <a:p>
            <a:pPr indent="0" lvl="0" marL="0" rtl="0" algn="l">
              <a:lnSpc>
                <a:spcPct val="100000"/>
              </a:lnSpc>
              <a:spcBef>
                <a:spcPts val="1600"/>
              </a:spcBef>
              <a:spcAft>
                <a:spcPts val="0"/>
              </a:spcAft>
              <a:buNone/>
            </a:pPr>
            <a:r>
              <a:rPr lang="en-GB" sz="1000">
                <a:solidFill>
                  <a:srgbClr val="FFFFFF"/>
                </a:solidFill>
              </a:rPr>
              <a:t>The API gives data on many different kinds of SpaceX rocket flights; the data is thus limited to include only Falcon 9 deployments.</a:t>
            </a:r>
            <a:endParaRPr sz="1000">
              <a:solidFill>
                <a:srgbClr val="FFFFFF"/>
              </a:solidFill>
            </a:endParaRPr>
          </a:p>
          <a:p>
            <a:pPr indent="0" lvl="0" marL="0" rtl="0" algn="l">
              <a:lnSpc>
                <a:spcPct val="100000"/>
              </a:lnSpc>
              <a:spcBef>
                <a:spcPts val="1600"/>
              </a:spcBef>
              <a:spcAft>
                <a:spcPts val="0"/>
              </a:spcAft>
              <a:buNone/>
            </a:pPr>
            <a:r>
              <a:rPr lang="en-GB" sz="1000">
                <a:solidFill>
                  <a:srgbClr val="FFFFFF"/>
                </a:solidFill>
              </a:rPr>
              <a:t>Every missing number in the data is substituted by the mean of the column to which it corresponds. </a:t>
            </a:r>
            <a:endParaRPr sz="1000">
              <a:solidFill>
                <a:srgbClr val="FFFFFF"/>
              </a:solidFill>
            </a:endParaRPr>
          </a:p>
          <a:p>
            <a:pPr indent="0" lvl="0" marL="0" rtl="0" algn="l">
              <a:lnSpc>
                <a:spcPct val="100000"/>
              </a:lnSpc>
              <a:spcBef>
                <a:spcPts val="1600"/>
              </a:spcBef>
              <a:spcAft>
                <a:spcPts val="0"/>
              </a:spcAft>
              <a:buNone/>
            </a:pPr>
            <a:r>
              <a:rPr lang="en-GB" sz="1000">
                <a:solidFill>
                  <a:srgbClr val="FFFFFF"/>
                </a:solidFill>
              </a:rPr>
              <a:t>We have 90 rows or instances and 17 columns or features at the conclusion. The image on the right depicts the first few rows of data:</a:t>
            </a:r>
            <a:endParaRPr sz="10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80" name="Google Shape;280;p22"/>
          <p:cNvPicPr preferRelativeResize="0"/>
          <p:nvPr/>
        </p:nvPicPr>
        <p:blipFill>
          <a:blip r:embed="rId4">
            <a:alphaModFix/>
          </a:blip>
          <a:stretch>
            <a:fillRect/>
          </a:stretch>
        </p:blipFill>
        <p:spPr>
          <a:xfrm>
            <a:off x="0" y="3616512"/>
            <a:ext cx="9144003" cy="1526977"/>
          </a:xfrm>
          <a:prstGeom prst="rect">
            <a:avLst/>
          </a:prstGeom>
          <a:noFill/>
          <a:ln>
            <a:noFill/>
          </a:ln>
        </p:spPr>
      </p:pic>
      <p:pic>
        <p:nvPicPr>
          <p:cNvPr id="281" name="Google Shape;281;p22"/>
          <p:cNvPicPr preferRelativeResize="0"/>
          <p:nvPr/>
        </p:nvPicPr>
        <p:blipFill>
          <a:blip r:embed="rId5">
            <a:alphaModFix/>
          </a:blip>
          <a:stretch>
            <a:fillRect/>
          </a:stretch>
        </p:blipFill>
        <p:spPr>
          <a:xfrm>
            <a:off x="7812550" y="0"/>
            <a:ext cx="1331450" cy="58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100"/>
              <a:t>Methodology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Pt.1 </a:t>
            </a:r>
            <a:r>
              <a:rPr b="1" lang="en-GB" sz="1200">
                <a:solidFill>
                  <a:srgbClr val="FFFFFF"/>
                </a:solidFill>
                <a:latin typeface="Calibri"/>
                <a:ea typeface="Calibri"/>
                <a:cs typeface="Calibri"/>
                <a:sym typeface="Calibri"/>
              </a:rPr>
              <a:t>Data collection, wrangling, and formatting </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87" name="Google Shape;287;p23"/>
          <p:cNvSpPr txBox="1"/>
          <p:nvPr>
            <p:ph idx="1" type="body"/>
          </p:nvPr>
        </p:nvSpPr>
        <p:spPr>
          <a:xfrm>
            <a:off x="1116450" y="14373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FFFFFF"/>
                </a:solidFill>
              </a:rPr>
              <a:t>Web scraping</a:t>
            </a:r>
            <a:endParaRPr sz="1000">
              <a:solidFill>
                <a:srgbClr val="FFFFFF"/>
              </a:solidFill>
            </a:endParaRPr>
          </a:p>
          <a:p>
            <a:pPr indent="0" lvl="0" marL="0" rtl="0" algn="l">
              <a:lnSpc>
                <a:spcPct val="100000"/>
              </a:lnSpc>
              <a:spcBef>
                <a:spcPts val="1600"/>
              </a:spcBef>
              <a:spcAft>
                <a:spcPts val="0"/>
              </a:spcAft>
              <a:buNone/>
            </a:pPr>
            <a:r>
              <a:rPr lang="en-GB" sz="1000">
                <a:solidFill>
                  <a:srgbClr val="FFFFFF"/>
                </a:solidFill>
              </a:rPr>
              <a:t>The data is scraped from  </a:t>
            </a:r>
            <a:r>
              <a:rPr lang="en-GB" sz="1000" u="sng">
                <a:solidFill>
                  <a:schemeClr val="hlink"/>
                </a:solidFill>
                <a:hlinkClick r:id="rId3"/>
              </a:rPr>
              <a:t>https://en.wikipedia.org/w/index.php?title=List_of_Falcon_9_and_Falcon_Heavy_launches&amp;oldid=1027686922</a:t>
            </a:r>
            <a:endParaRPr sz="1000">
              <a:solidFill>
                <a:srgbClr val="FFFFFF"/>
              </a:solidFill>
            </a:endParaRPr>
          </a:p>
          <a:p>
            <a:pPr indent="0" lvl="0" marL="0" rtl="0" algn="l">
              <a:lnSpc>
                <a:spcPct val="100000"/>
              </a:lnSpc>
              <a:spcBef>
                <a:spcPts val="1600"/>
              </a:spcBef>
              <a:spcAft>
                <a:spcPts val="0"/>
              </a:spcAft>
              <a:buNone/>
            </a:pPr>
            <a:r>
              <a:rPr lang="en-GB" sz="1000">
                <a:solidFill>
                  <a:srgbClr val="FFFFFF"/>
                </a:solidFill>
              </a:rPr>
              <a:t>The website contains only the data about Falcon 9 launches.</a:t>
            </a:r>
            <a:endParaRPr sz="1000">
              <a:solidFill>
                <a:srgbClr val="FFFFFF"/>
              </a:solidFill>
            </a:endParaRPr>
          </a:p>
          <a:p>
            <a:pPr indent="0" lvl="0" marL="0" rtl="0" algn="l">
              <a:lnSpc>
                <a:spcPct val="100000"/>
              </a:lnSpc>
              <a:spcBef>
                <a:spcPts val="1600"/>
              </a:spcBef>
              <a:spcAft>
                <a:spcPts val="1600"/>
              </a:spcAft>
              <a:buNone/>
            </a:pPr>
            <a:r>
              <a:rPr lang="en-GB" sz="1000">
                <a:solidFill>
                  <a:srgbClr val="FFFFFF"/>
                </a:solidFill>
              </a:rPr>
              <a:t>We end up with 121 rows or instances and 11 columns or features. The picture below shows the first few rows of the data:</a:t>
            </a:r>
            <a:endParaRPr>
              <a:solidFill>
                <a:srgbClr val="FFFFFF"/>
              </a:solidFill>
            </a:endParaRPr>
          </a:p>
        </p:txBody>
      </p:sp>
      <p:pic>
        <p:nvPicPr>
          <p:cNvPr id="288" name="Google Shape;288;p23"/>
          <p:cNvPicPr preferRelativeResize="0"/>
          <p:nvPr/>
        </p:nvPicPr>
        <p:blipFill>
          <a:blip r:embed="rId4">
            <a:alphaModFix/>
          </a:blip>
          <a:stretch>
            <a:fillRect/>
          </a:stretch>
        </p:blipFill>
        <p:spPr>
          <a:xfrm>
            <a:off x="0" y="3330762"/>
            <a:ext cx="9144003" cy="1812727"/>
          </a:xfrm>
          <a:prstGeom prst="rect">
            <a:avLst/>
          </a:prstGeom>
          <a:noFill/>
          <a:ln>
            <a:noFill/>
          </a:ln>
        </p:spPr>
      </p:pic>
      <p:pic>
        <p:nvPicPr>
          <p:cNvPr id="289" name="Google Shape;289;p23"/>
          <p:cNvPicPr preferRelativeResize="0"/>
          <p:nvPr/>
        </p:nvPicPr>
        <p:blipFill>
          <a:blip r:embed="rId5">
            <a:alphaModFix/>
          </a:blip>
          <a:stretch>
            <a:fillRect/>
          </a:stretch>
        </p:blipFill>
        <p:spPr>
          <a:xfrm>
            <a:off x="7812550" y="0"/>
            <a:ext cx="1331450" cy="586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100"/>
              <a:t>Methodology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Pt.1 </a:t>
            </a:r>
            <a:r>
              <a:rPr b="1" lang="en-GB" sz="1200">
                <a:solidFill>
                  <a:srgbClr val="FFFFFF"/>
                </a:solidFill>
                <a:latin typeface="Calibri"/>
                <a:ea typeface="Calibri"/>
                <a:cs typeface="Calibri"/>
                <a:sym typeface="Calibri"/>
              </a:rPr>
              <a:t>Data collection, wrangling, and formatting </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295" name="Google Shape;295;p24"/>
          <p:cNvSpPr txBox="1"/>
          <p:nvPr>
            <p:ph idx="1" type="body"/>
          </p:nvPr>
        </p:nvSpPr>
        <p:spPr>
          <a:xfrm>
            <a:off x="1290225" y="1492950"/>
            <a:ext cx="69111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solidFill>
                  <a:srgbClr val="FFFFFF"/>
                </a:solidFill>
              </a:rPr>
              <a:t>The data is later processed so that there are no missing entries and categorical features are encoded using one-hot encoding.</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An extra column called ‘Class’ is also added to the data frame. The column ‘Class’ contains 0 if a given launch is failed and 1 if it is successful.</a:t>
            </a:r>
            <a:endParaRPr b="1" sz="1200">
              <a:solidFill>
                <a:srgbClr val="FFFFFF"/>
              </a:solidFill>
            </a:endParaRPr>
          </a:p>
          <a:p>
            <a:pPr indent="0" lvl="0" marL="0" rtl="0" algn="l">
              <a:lnSpc>
                <a:spcPct val="100000"/>
              </a:lnSpc>
              <a:spcBef>
                <a:spcPts val="1600"/>
              </a:spcBef>
              <a:spcAft>
                <a:spcPts val="0"/>
              </a:spcAft>
              <a:buNone/>
            </a:pPr>
            <a:r>
              <a:rPr b="1" lang="en-GB" sz="1200">
                <a:solidFill>
                  <a:srgbClr val="FFFFFF"/>
                </a:solidFill>
              </a:rPr>
              <a:t>In the end, we end up with 90 rows or instances and 83 columns or features.</a:t>
            </a:r>
            <a:endParaRPr b="1" sz="1200">
              <a:solidFill>
                <a:srgbClr val="FFFFFF"/>
              </a:solidFill>
            </a:endParaRPr>
          </a:p>
          <a:p>
            <a:pPr indent="0" lvl="0" marL="0" rtl="0" algn="l">
              <a:lnSpc>
                <a:spcPct val="100000"/>
              </a:lnSpc>
              <a:spcBef>
                <a:spcPts val="1600"/>
              </a:spcBef>
              <a:spcAft>
                <a:spcPts val="0"/>
              </a:spcAft>
              <a:buNone/>
            </a:pPr>
            <a:r>
              <a:t/>
            </a:r>
            <a:endParaRPr sz="1000">
              <a:solidFill>
                <a:srgbClr val="FFFFFF"/>
              </a:solidFill>
            </a:endParaRPr>
          </a:p>
          <a:p>
            <a:pPr indent="0" lvl="0" marL="0" rtl="0" algn="l">
              <a:lnSpc>
                <a:spcPct val="100000"/>
              </a:lnSpc>
              <a:spcBef>
                <a:spcPts val="1600"/>
              </a:spcBef>
              <a:spcAft>
                <a:spcPts val="1600"/>
              </a:spcAft>
              <a:buNone/>
            </a:pPr>
            <a:r>
              <a:t/>
            </a:r>
            <a:endParaRPr sz="1000">
              <a:solidFill>
                <a:srgbClr val="FFFFFF"/>
              </a:solidFill>
            </a:endParaRPr>
          </a:p>
        </p:txBody>
      </p:sp>
      <p:pic>
        <p:nvPicPr>
          <p:cNvPr id="296" name="Google Shape;296;p24"/>
          <p:cNvPicPr preferRelativeResize="0"/>
          <p:nvPr/>
        </p:nvPicPr>
        <p:blipFill>
          <a:blip r:embed="rId3">
            <a:alphaModFix/>
          </a:blip>
          <a:stretch>
            <a:fillRect/>
          </a:stretch>
        </p:blipFill>
        <p:spPr>
          <a:xfrm>
            <a:off x="7812550" y="0"/>
            <a:ext cx="1331450" cy="586001"/>
          </a:xfrm>
          <a:prstGeom prst="rect">
            <a:avLst/>
          </a:prstGeom>
          <a:noFill/>
          <a:ln>
            <a:noFill/>
          </a:ln>
        </p:spPr>
      </p:pic>
      <p:pic>
        <p:nvPicPr>
          <p:cNvPr id="297" name="Google Shape;297;p24"/>
          <p:cNvPicPr preferRelativeResize="0"/>
          <p:nvPr/>
        </p:nvPicPr>
        <p:blipFill>
          <a:blip r:embed="rId4">
            <a:alphaModFix/>
          </a:blip>
          <a:stretch>
            <a:fillRect/>
          </a:stretch>
        </p:blipFill>
        <p:spPr>
          <a:xfrm>
            <a:off x="1125" y="3174900"/>
            <a:ext cx="9143999" cy="1968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txBox="1"/>
          <p:nvPr>
            <p:ph type="title"/>
          </p:nvPr>
        </p:nvSpPr>
        <p:spPr>
          <a:xfrm>
            <a:off x="2672550" y="38680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100"/>
              <a:t>Methodology </a:t>
            </a:r>
            <a:endParaRPr sz="2100"/>
          </a:p>
          <a:p>
            <a:pPr indent="0" lvl="0" marL="0" rtl="0" algn="ctr">
              <a:lnSpc>
                <a:spcPct val="115000"/>
              </a:lnSpc>
              <a:spcBef>
                <a:spcPts val="0"/>
              </a:spcBef>
              <a:spcAft>
                <a:spcPts val="0"/>
              </a:spcAft>
              <a:buNone/>
            </a:pPr>
            <a:r>
              <a:rPr b="1" lang="en-GB" sz="1200">
                <a:solidFill>
                  <a:srgbClr val="FFFFFF"/>
                </a:solidFill>
                <a:latin typeface="Arial"/>
                <a:ea typeface="Arial"/>
                <a:cs typeface="Arial"/>
                <a:sym typeface="Arial"/>
              </a:rPr>
              <a:t>Pt.2 Exploratory Data Analysis (EDA) </a:t>
            </a:r>
            <a:endParaRPr b="1" sz="12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
        <p:nvSpPr>
          <p:cNvPr id="303" name="Google Shape;303;p25"/>
          <p:cNvSpPr txBox="1"/>
          <p:nvPr>
            <p:ph idx="1" type="body"/>
          </p:nvPr>
        </p:nvSpPr>
        <p:spPr>
          <a:xfrm>
            <a:off x="310175" y="1242725"/>
            <a:ext cx="4186800" cy="1968600"/>
          </a:xfrm>
          <a:prstGeom prst="rect">
            <a:avLst/>
          </a:prstGeom>
        </p:spPr>
        <p:txBody>
          <a:bodyPr anchorCtr="0" anchor="t" bIns="91425" lIns="91425" spcFirstLastPara="1" rIns="91425" wrap="square" tIns="91425">
            <a:noAutofit/>
          </a:bodyPr>
          <a:lstStyle/>
          <a:p>
            <a:pPr indent="0" lvl="0" marL="457200" rtl="0" algn="ctr">
              <a:spcBef>
                <a:spcPts val="1200"/>
              </a:spcBef>
              <a:spcAft>
                <a:spcPts val="0"/>
              </a:spcAft>
              <a:buNone/>
            </a:pPr>
            <a:r>
              <a:rPr b="1" lang="en-GB">
                <a:latin typeface="Arial"/>
                <a:ea typeface="Arial"/>
                <a:cs typeface="Arial"/>
                <a:sym typeface="Arial"/>
              </a:rPr>
              <a:t>Pandas and NumPy</a:t>
            </a:r>
            <a:endParaRPr b="1">
              <a:latin typeface="Arial"/>
              <a:ea typeface="Arial"/>
              <a:cs typeface="Arial"/>
              <a:sym typeface="Arial"/>
            </a:endParaRPr>
          </a:p>
          <a:p>
            <a:pPr indent="-292100" lvl="1" marL="914400" rtl="0" algn="l">
              <a:spcBef>
                <a:spcPts val="1600"/>
              </a:spcBef>
              <a:spcAft>
                <a:spcPts val="0"/>
              </a:spcAft>
              <a:buClr>
                <a:schemeClr val="lt1"/>
              </a:buClr>
              <a:buSzPts val="1000"/>
              <a:buFont typeface="Arial"/>
              <a:buChar char="●"/>
            </a:pPr>
            <a:r>
              <a:rPr b="1" lang="en-GB" sz="1000">
                <a:latin typeface="Arial"/>
                <a:ea typeface="Arial"/>
                <a:cs typeface="Arial"/>
                <a:sym typeface="Arial"/>
              </a:rPr>
              <a:t>Functions from the Pandas and NumPy libraries are used to derive basic information about the data collected, which includes:</a:t>
            </a:r>
            <a:endParaRPr b="1" sz="1000">
              <a:latin typeface="Arial"/>
              <a:ea typeface="Arial"/>
              <a:cs typeface="Arial"/>
              <a:sym typeface="Arial"/>
            </a:endParaRPr>
          </a:p>
          <a:p>
            <a:pPr indent="-282575" lvl="2" marL="1371600" rtl="0" algn="l">
              <a:spcBef>
                <a:spcPts val="0"/>
              </a:spcBef>
              <a:spcAft>
                <a:spcPts val="0"/>
              </a:spcAft>
              <a:buClr>
                <a:schemeClr val="lt1"/>
              </a:buClr>
              <a:buSzPts val="850"/>
              <a:buFont typeface="Arial"/>
              <a:buChar char="●"/>
            </a:pPr>
            <a:r>
              <a:rPr b="1" lang="en-GB" sz="850">
                <a:latin typeface="Arial"/>
                <a:ea typeface="Arial"/>
                <a:cs typeface="Arial"/>
                <a:sym typeface="Arial"/>
              </a:rPr>
              <a:t>The number of launches on each launch site</a:t>
            </a:r>
            <a:endParaRPr b="1" sz="850">
              <a:latin typeface="Arial"/>
              <a:ea typeface="Arial"/>
              <a:cs typeface="Arial"/>
              <a:sym typeface="Arial"/>
            </a:endParaRPr>
          </a:p>
          <a:p>
            <a:pPr indent="-282575" lvl="2" marL="1371600" rtl="0" algn="l">
              <a:spcBef>
                <a:spcPts val="0"/>
              </a:spcBef>
              <a:spcAft>
                <a:spcPts val="0"/>
              </a:spcAft>
              <a:buClr>
                <a:schemeClr val="lt1"/>
              </a:buClr>
              <a:buSzPts val="850"/>
              <a:buFont typeface="Arial"/>
              <a:buChar char="●"/>
            </a:pPr>
            <a:r>
              <a:rPr b="1" lang="en-GB" sz="850">
                <a:latin typeface="Arial"/>
                <a:ea typeface="Arial"/>
                <a:cs typeface="Arial"/>
                <a:sym typeface="Arial"/>
              </a:rPr>
              <a:t>The number of occurrence of each orbit</a:t>
            </a:r>
            <a:endParaRPr b="1" sz="850">
              <a:latin typeface="Arial"/>
              <a:ea typeface="Arial"/>
              <a:cs typeface="Arial"/>
              <a:sym typeface="Arial"/>
            </a:endParaRPr>
          </a:p>
          <a:p>
            <a:pPr indent="-282575" lvl="2" marL="1371600" rtl="0" algn="l">
              <a:spcBef>
                <a:spcPts val="0"/>
              </a:spcBef>
              <a:spcAft>
                <a:spcPts val="0"/>
              </a:spcAft>
              <a:buClr>
                <a:schemeClr val="lt1"/>
              </a:buClr>
              <a:buSzPts val="850"/>
              <a:buFont typeface="Arial"/>
              <a:buChar char="●"/>
            </a:pPr>
            <a:r>
              <a:rPr b="1" lang="en-GB" sz="850">
                <a:latin typeface="Arial"/>
                <a:ea typeface="Arial"/>
                <a:cs typeface="Arial"/>
                <a:sym typeface="Arial"/>
              </a:rPr>
              <a:t>The number and occurrence of each mission outcome</a:t>
            </a:r>
            <a:endParaRPr b="1" sz="850">
              <a:latin typeface="Arial"/>
              <a:ea typeface="Arial"/>
              <a:cs typeface="Arial"/>
              <a:sym typeface="Arial"/>
            </a:endParaRPr>
          </a:p>
          <a:p>
            <a:pPr indent="0" lvl="0" marL="0" rtl="0" algn="l">
              <a:lnSpc>
                <a:spcPct val="100000"/>
              </a:lnSpc>
              <a:spcBef>
                <a:spcPts val="1200"/>
              </a:spcBef>
              <a:spcAft>
                <a:spcPts val="0"/>
              </a:spcAft>
              <a:buNone/>
            </a:pPr>
            <a:r>
              <a:t/>
            </a:r>
            <a:endParaRPr b="1" sz="800"/>
          </a:p>
          <a:p>
            <a:pPr indent="0" lvl="0" marL="0" rtl="0" algn="l">
              <a:lnSpc>
                <a:spcPct val="100000"/>
              </a:lnSpc>
              <a:spcBef>
                <a:spcPts val="1600"/>
              </a:spcBef>
              <a:spcAft>
                <a:spcPts val="0"/>
              </a:spcAft>
              <a:buNone/>
            </a:pPr>
            <a:r>
              <a:t/>
            </a:r>
            <a:endParaRPr b="1" sz="600"/>
          </a:p>
          <a:p>
            <a:pPr indent="0" lvl="0" marL="0" rtl="0" algn="l">
              <a:lnSpc>
                <a:spcPct val="100000"/>
              </a:lnSpc>
              <a:spcBef>
                <a:spcPts val="1600"/>
              </a:spcBef>
              <a:spcAft>
                <a:spcPts val="1600"/>
              </a:spcAft>
              <a:buNone/>
            </a:pPr>
            <a:r>
              <a:t/>
            </a:r>
            <a:endParaRPr b="1" sz="600"/>
          </a:p>
        </p:txBody>
      </p:sp>
      <p:pic>
        <p:nvPicPr>
          <p:cNvPr id="304" name="Google Shape;304;p25"/>
          <p:cNvPicPr preferRelativeResize="0"/>
          <p:nvPr/>
        </p:nvPicPr>
        <p:blipFill>
          <a:blip r:embed="rId3">
            <a:alphaModFix/>
          </a:blip>
          <a:stretch>
            <a:fillRect/>
          </a:stretch>
        </p:blipFill>
        <p:spPr>
          <a:xfrm>
            <a:off x="7812550" y="0"/>
            <a:ext cx="1331450" cy="586001"/>
          </a:xfrm>
          <a:prstGeom prst="rect">
            <a:avLst/>
          </a:prstGeom>
          <a:noFill/>
          <a:ln>
            <a:noFill/>
          </a:ln>
        </p:spPr>
      </p:pic>
      <p:sp>
        <p:nvSpPr>
          <p:cNvPr id="305" name="Google Shape;305;p25"/>
          <p:cNvSpPr txBox="1"/>
          <p:nvPr/>
        </p:nvSpPr>
        <p:spPr>
          <a:xfrm>
            <a:off x="4371850" y="1421000"/>
            <a:ext cx="4719300" cy="15564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200"/>
              </a:spcBef>
              <a:spcAft>
                <a:spcPts val="0"/>
              </a:spcAft>
              <a:buNone/>
            </a:pPr>
            <a:r>
              <a:rPr b="1" lang="en-GB" sz="1300">
                <a:solidFill>
                  <a:schemeClr val="lt1"/>
                </a:solidFill>
              </a:rPr>
              <a:t>SQL</a:t>
            </a:r>
            <a:endParaRPr b="1" sz="1300">
              <a:solidFill>
                <a:schemeClr val="lt1"/>
              </a:solidFill>
            </a:endParaRPr>
          </a:p>
          <a:p>
            <a:pPr indent="-292100" lvl="1" marL="914400" rtl="0" algn="l">
              <a:lnSpc>
                <a:spcPct val="115000"/>
              </a:lnSpc>
              <a:spcBef>
                <a:spcPts val="1600"/>
              </a:spcBef>
              <a:spcAft>
                <a:spcPts val="0"/>
              </a:spcAft>
              <a:buClr>
                <a:schemeClr val="lt1"/>
              </a:buClr>
              <a:buSzPts val="1000"/>
              <a:buChar char="●"/>
            </a:pPr>
            <a:r>
              <a:rPr b="1" lang="en-GB" sz="1000">
                <a:solidFill>
                  <a:schemeClr val="lt1"/>
                </a:solidFill>
              </a:rPr>
              <a:t>The data is queried using SQL to answer several questions about the data such as:</a:t>
            </a:r>
            <a:endParaRPr b="1" sz="1000">
              <a:solidFill>
                <a:schemeClr val="lt1"/>
              </a:solidFill>
            </a:endParaRPr>
          </a:p>
          <a:p>
            <a:pPr indent="-282575" lvl="2" marL="1371600" rtl="0" algn="l">
              <a:lnSpc>
                <a:spcPct val="115000"/>
              </a:lnSpc>
              <a:spcBef>
                <a:spcPts val="0"/>
              </a:spcBef>
              <a:spcAft>
                <a:spcPts val="0"/>
              </a:spcAft>
              <a:buClr>
                <a:schemeClr val="lt1"/>
              </a:buClr>
              <a:buSzPts val="850"/>
              <a:buChar char="●"/>
            </a:pPr>
            <a:r>
              <a:rPr b="1" lang="en-GB" sz="850">
                <a:solidFill>
                  <a:schemeClr val="lt1"/>
                </a:solidFill>
              </a:rPr>
              <a:t>The names of the unique launch sites in the space mission</a:t>
            </a:r>
            <a:endParaRPr b="1" sz="850">
              <a:solidFill>
                <a:schemeClr val="lt1"/>
              </a:solidFill>
            </a:endParaRPr>
          </a:p>
          <a:p>
            <a:pPr indent="-282575" lvl="2" marL="1371600" rtl="0" algn="l">
              <a:lnSpc>
                <a:spcPct val="115000"/>
              </a:lnSpc>
              <a:spcBef>
                <a:spcPts val="0"/>
              </a:spcBef>
              <a:spcAft>
                <a:spcPts val="0"/>
              </a:spcAft>
              <a:buClr>
                <a:schemeClr val="lt1"/>
              </a:buClr>
              <a:buSzPts val="850"/>
              <a:buChar char="●"/>
            </a:pPr>
            <a:r>
              <a:rPr b="1" lang="en-GB" sz="850">
                <a:solidFill>
                  <a:schemeClr val="lt1"/>
                </a:solidFill>
              </a:rPr>
              <a:t>The total payload mass carried by boosters launched by NASA (CRS)</a:t>
            </a:r>
            <a:endParaRPr b="1" sz="850">
              <a:solidFill>
                <a:schemeClr val="lt1"/>
              </a:solidFill>
            </a:endParaRPr>
          </a:p>
          <a:p>
            <a:pPr indent="-282575" lvl="2" marL="1371600" rtl="0" algn="l">
              <a:lnSpc>
                <a:spcPct val="115000"/>
              </a:lnSpc>
              <a:spcBef>
                <a:spcPts val="0"/>
              </a:spcBef>
              <a:spcAft>
                <a:spcPts val="0"/>
              </a:spcAft>
              <a:buClr>
                <a:schemeClr val="lt1"/>
              </a:buClr>
              <a:buSzPts val="850"/>
              <a:buChar char="●"/>
            </a:pPr>
            <a:r>
              <a:rPr b="1" lang="en-GB" sz="850">
                <a:solidFill>
                  <a:schemeClr val="lt1"/>
                </a:solidFill>
              </a:rPr>
              <a:t>The average payload mass carried by booster version F9 v1.1</a:t>
            </a:r>
            <a:endParaRPr b="1" sz="850">
              <a:solidFill>
                <a:schemeClr val="lt1"/>
              </a:solidFill>
            </a:endParaRPr>
          </a:p>
        </p:txBody>
      </p:sp>
      <p:pic>
        <p:nvPicPr>
          <p:cNvPr id="306" name="Google Shape;306;p25"/>
          <p:cNvPicPr preferRelativeResize="0"/>
          <p:nvPr/>
        </p:nvPicPr>
        <p:blipFill>
          <a:blip r:embed="rId4">
            <a:alphaModFix/>
          </a:blip>
          <a:stretch>
            <a:fillRect/>
          </a:stretch>
        </p:blipFill>
        <p:spPr>
          <a:xfrm>
            <a:off x="5102650" y="3136750"/>
            <a:ext cx="3988501" cy="1861300"/>
          </a:xfrm>
          <a:prstGeom prst="rect">
            <a:avLst/>
          </a:prstGeom>
          <a:noFill/>
          <a:ln>
            <a:noFill/>
          </a:ln>
        </p:spPr>
      </p:pic>
      <p:pic>
        <p:nvPicPr>
          <p:cNvPr id="307" name="Google Shape;307;p25"/>
          <p:cNvPicPr preferRelativeResize="0"/>
          <p:nvPr/>
        </p:nvPicPr>
        <p:blipFill>
          <a:blip r:embed="rId5">
            <a:alphaModFix/>
          </a:blip>
          <a:stretch>
            <a:fillRect/>
          </a:stretch>
        </p:blipFill>
        <p:spPr>
          <a:xfrm>
            <a:off x="152400" y="3363725"/>
            <a:ext cx="3616389" cy="162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